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5"/>
  </p:notesMasterIdLst>
  <p:sldIdLst>
    <p:sldId id="256" r:id="rId5"/>
    <p:sldId id="372" r:id="rId6"/>
    <p:sldId id="373" r:id="rId7"/>
    <p:sldId id="374" r:id="rId8"/>
    <p:sldId id="375" r:id="rId9"/>
    <p:sldId id="376" r:id="rId10"/>
    <p:sldId id="384" r:id="rId11"/>
    <p:sldId id="377" r:id="rId12"/>
    <p:sldId id="378" r:id="rId13"/>
    <p:sldId id="379" r:id="rId14"/>
    <p:sldId id="380" r:id="rId15"/>
    <p:sldId id="381" r:id="rId16"/>
    <p:sldId id="382" r:id="rId17"/>
    <p:sldId id="383" r:id="rId18"/>
    <p:sldId id="386" r:id="rId19"/>
    <p:sldId id="404"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6" r:id="rId33"/>
    <p:sldId id="40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CC4056-9145-4AAB-936D-EA2A65D28E7A}">
          <p14:sldIdLst>
            <p14:sldId id="256"/>
            <p14:sldId id="372"/>
            <p14:sldId id="373"/>
            <p14:sldId id="374"/>
            <p14:sldId id="375"/>
            <p14:sldId id="376"/>
            <p14:sldId id="384"/>
            <p14:sldId id="377"/>
            <p14:sldId id="378"/>
            <p14:sldId id="379"/>
            <p14:sldId id="380"/>
            <p14:sldId id="381"/>
            <p14:sldId id="382"/>
            <p14:sldId id="383"/>
            <p14:sldId id="386"/>
            <p14:sldId id="404"/>
            <p14:sldId id="390"/>
            <p14:sldId id="391"/>
            <p14:sldId id="392"/>
            <p14:sldId id="393"/>
            <p14:sldId id="394"/>
            <p14:sldId id="395"/>
            <p14:sldId id="396"/>
            <p14:sldId id="397"/>
            <p14:sldId id="398"/>
            <p14:sldId id="399"/>
            <p14:sldId id="400"/>
            <p14:sldId id="401"/>
            <p14:sldId id="406"/>
            <p14:sldId id="408"/>
          </p14:sldIdLst>
        </p14:section>
      </p14:sectionLst>
    </p:ex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na Kaltenbrunner" initials="AK" lastIdx="11" clrIdx="0">
    <p:extLst>
      <p:ext uri="{19B8F6BF-5375-455C-9EA6-DF929625EA0E}">
        <p15:presenceInfo xmlns:p15="http://schemas.microsoft.com/office/powerpoint/2012/main" userId="S-1-5-21-1390067357-1993962763-725345543-345729" providerId="AD"/>
      </p:ext>
    </p:extLst>
  </p:cmAuthor>
  <p:cmAuthor id="2" name="Bianca Orsi" initials="BO" lastIdx="3" clrIdx="1">
    <p:extLst>
      <p:ext uri="{19B8F6BF-5375-455C-9EA6-DF929625EA0E}">
        <p15:presenceInfo xmlns:p15="http://schemas.microsoft.com/office/powerpoint/2012/main" userId="Bianca Or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DCEA7-424A-48AA-B782-9151E244CC4C}" v="150" dt="2020-12-07T21:27:44.18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6" autoAdjust="0"/>
    <p:restoredTop sz="85401" autoAdjust="0"/>
  </p:normalViewPr>
  <p:slideViewPr>
    <p:cSldViewPr snapToGrid="0" showGuides="1">
      <p:cViewPr varScale="1">
        <p:scale>
          <a:sx n="92" d="100"/>
          <a:sy n="92" d="100"/>
        </p:scale>
        <p:origin x="19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Orsi" userId="2336020c-4ae7-4e2b-9f10-306a253fbffc" providerId="ADAL" clId="{C08DCEA7-424A-48AA-B782-9151E244CC4C}"/>
    <pc:docChg chg="undo custSel addSld delSld modSld sldOrd addSection delSection modSection">
      <pc:chgData name="Bianca Orsi" userId="2336020c-4ae7-4e2b-9f10-306a253fbffc" providerId="ADAL" clId="{C08DCEA7-424A-48AA-B782-9151E244CC4C}" dt="2020-12-07T21:27:44.185" v="2624"/>
      <pc:docMkLst>
        <pc:docMk/>
      </pc:docMkLst>
      <pc:sldChg chg="modSp">
        <pc:chgData name="Bianca Orsi" userId="2336020c-4ae7-4e2b-9f10-306a253fbffc" providerId="ADAL" clId="{C08DCEA7-424A-48AA-B782-9151E244CC4C}" dt="2020-12-07T10:10:18.544" v="41" actId="20577"/>
        <pc:sldMkLst>
          <pc:docMk/>
          <pc:sldMk cId="3810901045" sldId="256"/>
        </pc:sldMkLst>
        <pc:spChg chg="mod">
          <ac:chgData name="Bianca Orsi" userId="2336020c-4ae7-4e2b-9f10-306a253fbffc" providerId="ADAL" clId="{C08DCEA7-424A-48AA-B782-9151E244CC4C}" dt="2020-12-07T10:10:18.544" v="41" actId="20577"/>
          <ac:spMkLst>
            <pc:docMk/>
            <pc:sldMk cId="3810901045" sldId="256"/>
            <ac:spMk id="2" creationId="{6562302B-7EE9-4A09-901A-242451C7C364}"/>
          </ac:spMkLst>
        </pc:spChg>
      </pc:sldChg>
      <pc:sldChg chg="del">
        <pc:chgData name="Bianca Orsi" userId="2336020c-4ae7-4e2b-9f10-306a253fbffc" providerId="ADAL" clId="{C08DCEA7-424A-48AA-B782-9151E244CC4C}" dt="2020-12-07T11:58:39.158" v="471" actId="2696"/>
        <pc:sldMkLst>
          <pc:docMk/>
          <pc:sldMk cId="3174991714" sldId="282"/>
        </pc:sldMkLst>
      </pc:sldChg>
      <pc:sldChg chg="del">
        <pc:chgData name="Bianca Orsi" userId="2336020c-4ae7-4e2b-9f10-306a253fbffc" providerId="ADAL" clId="{C08DCEA7-424A-48AA-B782-9151E244CC4C}" dt="2020-12-07T11:58:31.697" v="469" actId="2696"/>
        <pc:sldMkLst>
          <pc:docMk/>
          <pc:sldMk cId="3907763353" sldId="297"/>
        </pc:sldMkLst>
      </pc:sldChg>
      <pc:sldChg chg="del">
        <pc:chgData name="Bianca Orsi" userId="2336020c-4ae7-4e2b-9f10-306a253fbffc" providerId="ADAL" clId="{C08DCEA7-424A-48AA-B782-9151E244CC4C}" dt="2020-12-07T11:58:25.734" v="464" actId="2696"/>
        <pc:sldMkLst>
          <pc:docMk/>
          <pc:sldMk cId="1615158577" sldId="302"/>
        </pc:sldMkLst>
      </pc:sldChg>
      <pc:sldChg chg="addSp delSp modSp add ord setBg">
        <pc:chgData name="Bianca Orsi" userId="2336020c-4ae7-4e2b-9f10-306a253fbffc" providerId="ADAL" clId="{C08DCEA7-424A-48AA-B782-9151E244CC4C}" dt="2020-12-07T21:07:34.073" v="2323" actId="313"/>
        <pc:sldMkLst>
          <pc:docMk/>
          <pc:sldMk cId="1866344928" sldId="309"/>
        </pc:sldMkLst>
        <pc:spChg chg="del">
          <ac:chgData name="Bianca Orsi" userId="2336020c-4ae7-4e2b-9f10-306a253fbffc" providerId="ADAL" clId="{C08DCEA7-424A-48AA-B782-9151E244CC4C}" dt="2020-12-07T10:13:26.525" v="133" actId="478"/>
          <ac:spMkLst>
            <pc:docMk/>
            <pc:sldMk cId="1866344928" sldId="309"/>
            <ac:spMk id="2" creationId="{00000000-0000-0000-0000-000000000000}"/>
          </ac:spMkLst>
        </pc:spChg>
        <pc:spChg chg="mod">
          <ac:chgData name="Bianca Orsi" userId="2336020c-4ae7-4e2b-9f10-306a253fbffc" providerId="ADAL" clId="{C08DCEA7-424A-48AA-B782-9151E244CC4C}" dt="2020-12-07T10:15:11.767" v="200" actId="1076"/>
          <ac:spMkLst>
            <pc:docMk/>
            <pc:sldMk cId="1866344928" sldId="309"/>
            <ac:spMk id="4" creationId="{00000000-0000-0000-0000-000000000000}"/>
          </ac:spMkLst>
        </pc:spChg>
        <pc:spChg chg="mod topLvl">
          <ac:chgData name="Bianca Orsi" userId="2336020c-4ae7-4e2b-9f10-306a253fbffc" providerId="ADAL" clId="{C08DCEA7-424A-48AA-B782-9151E244CC4C}" dt="2020-12-07T21:07:31.800" v="2322" actId="313"/>
          <ac:spMkLst>
            <pc:docMk/>
            <pc:sldMk cId="1866344928" sldId="309"/>
            <ac:spMk id="6" creationId="{00000000-0000-0000-0000-000000000000}"/>
          </ac:spMkLst>
        </pc:spChg>
        <pc:spChg chg="add mod">
          <ac:chgData name="Bianca Orsi" userId="2336020c-4ae7-4e2b-9f10-306a253fbffc" providerId="ADAL" clId="{C08DCEA7-424A-48AA-B782-9151E244CC4C}" dt="2020-12-07T21:07:34.073" v="2323" actId="313"/>
          <ac:spMkLst>
            <pc:docMk/>
            <pc:sldMk cId="1866344928" sldId="309"/>
            <ac:spMk id="8" creationId="{A61E08DD-3BB1-4C30-A0F9-7F744F2C18E7}"/>
          </ac:spMkLst>
        </pc:spChg>
        <pc:spChg chg="del">
          <ac:chgData name="Bianca Orsi" userId="2336020c-4ae7-4e2b-9f10-306a253fbffc" providerId="ADAL" clId="{C08DCEA7-424A-48AA-B782-9151E244CC4C}" dt="2020-12-07T10:17:50.757" v="205" actId="478"/>
          <ac:spMkLst>
            <pc:docMk/>
            <pc:sldMk cId="1866344928" sldId="309"/>
            <ac:spMk id="17" creationId="{00000000-0000-0000-0000-000000000000}"/>
          </ac:spMkLst>
        </pc:spChg>
        <pc:spChg chg="del">
          <ac:chgData name="Bianca Orsi" userId="2336020c-4ae7-4e2b-9f10-306a253fbffc" providerId="ADAL" clId="{C08DCEA7-424A-48AA-B782-9151E244CC4C}" dt="2020-12-07T10:17:55.216" v="206" actId="478"/>
          <ac:spMkLst>
            <pc:docMk/>
            <pc:sldMk cId="1866344928" sldId="309"/>
            <ac:spMk id="18" creationId="{00000000-0000-0000-0000-000000000000}"/>
          </ac:spMkLst>
        </pc:spChg>
        <pc:spChg chg="del topLvl">
          <ac:chgData name="Bianca Orsi" userId="2336020c-4ae7-4e2b-9f10-306a253fbffc" providerId="ADAL" clId="{C08DCEA7-424A-48AA-B782-9151E244CC4C}" dt="2020-12-07T10:17:57.989" v="207" actId="478"/>
          <ac:spMkLst>
            <pc:docMk/>
            <pc:sldMk cId="1866344928" sldId="309"/>
            <ac:spMk id="19" creationId="{00000000-0000-0000-0000-000000000000}"/>
          </ac:spMkLst>
        </pc:spChg>
        <pc:grpChg chg="del mod">
          <ac:chgData name="Bianca Orsi" userId="2336020c-4ae7-4e2b-9f10-306a253fbffc" providerId="ADAL" clId="{C08DCEA7-424A-48AA-B782-9151E244CC4C}" dt="2020-12-07T10:17:57.989" v="207" actId="478"/>
          <ac:grpSpMkLst>
            <pc:docMk/>
            <pc:sldMk cId="1866344928" sldId="309"/>
            <ac:grpSpMk id="3" creationId="{00000000-0000-0000-0000-000000000000}"/>
          </ac:grpSpMkLst>
        </pc:grpChg>
        <pc:graphicFrameChg chg="mod modGraphic">
          <ac:chgData name="Bianca Orsi" userId="2336020c-4ae7-4e2b-9f10-306a253fbffc" providerId="ADAL" clId="{C08DCEA7-424A-48AA-B782-9151E244CC4C}" dt="2020-12-07T19:21:33.605" v="867" actId="1037"/>
          <ac:graphicFrameMkLst>
            <pc:docMk/>
            <pc:sldMk cId="1866344928" sldId="309"/>
            <ac:graphicFrameMk id="10" creationId="{00000000-0000-0000-0000-000000000000}"/>
          </ac:graphicFrameMkLst>
        </pc:graphicFrameChg>
        <pc:cxnChg chg="del">
          <ac:chgData name="Bianca Orsi" userId="2336020c-4ae7-4e2b-9f10-306a253fbffc" providerId="ADAL" clId="{C08DCEA7-424A-48AA-B782-9151E244CC4C}" dt="2020-12-07T10:13:34.254" v="134" actId="478"/>
          <ac:cxnSpMkLst>
            <pc:docMk/>
            <pc:sldMk cId="1866344928" sldId="309"/>
            <ac:cxnSpMk id="5" creationId="{00000000-0000-0000-0000-000000000000}"/>
          </ac:cxnSpMkLst>
        </pc:cxnChg>
      </pc:sldChg>
      <pc:sldChg chg="del">
        <pc:chgData name="Bianca Orsi" userId="2336020c-4ae7-4e2b-9f10-306a253fbffc" providerId="ADAL" clId="{C08DCEA7-424A-48AA-B782-9151E244CC4C}" dt="2020-12-07T11:58:36.351" v="470" actId="2696"/>
        <pc:sldMkLst>
          <pc:docMk/>
          <pc:sldMk cId="3875337961" sldId="310"/>
        </pc:sldMkLst>
      </pc:sldChg>
      <pc:sldChg chg="del">
        <pc:chgData name="Bianca Orsi" userId="2336020c-4ae7-4e2b-9f10-306a253fbffc" providerId="ADAL" clId="{C08DCEA7-424A-48AA-B782-9151E244CC4C}" dt="2020-12-07T11:58:26.359" v="465" actId="2696"/>
        <pc:sldMkLst>
          <pc:docMk/>
          <pc:sldMk cId="1071194171" sldId="313"/>
        </pc:sldMkLst>
      </pc:sldChg>
      <pc:sldChg chg="del">
        <pc:chgData name="Bianca Orsi" userId="2336020c-4ae7-4e2b-9f10-306a253fbffc" providerId="ADAL" clId="{C08DCEA7-424A-48AA-B782-9151E244CC4C}" dt="2020-12-07T11:58:30.553" v="467" actId="2696"/>
        <pc:sldMkLst>
          <pc:docMk/>
          <pc:sldMk cId="1264422085" sldId="314"/>
        </pc:sldMkLst>
      </pc:sldChg>
      <pc:sldChg chg="del">
        <pc:chgData name="Bianca Orsi" userId="2336020c-4ae7-4e2b-9f10-306a253fbffc" providerId="ADAL" clId="{C08DCEA7-424A-48AA-B782-9151E244CC4C}" dt="2020-12-07T11:58:30.290" v="466" actId="2696"/>
        <pc:sldMkLst>
          <pc:docMk/>
          <pc:sldMk cId="3476486364" sldId="315"/>
        </pc:sldMkLst>
      </pc:sldChg>
      <pc:sldChg chg="del">
        <pc:chgData name="Bianca Orsi" userId="2336020c-4ae7-4e2b-9f10-306a253fbffc" providerId="ADAL" clId="{C08DCEA7-424A-48AA-B782-9151E244CC4C}" dt="2020-12-07T11:58:31.126" v="468" actId="2696"/>
        <pc:sldMkLst>
          <pc:docMk/>
          <pc:sldMk cId="3678665024" sldId="316"/>
        </pc:sldMkLst>
      </pc:sldChg>
      <pc:sldChg chg="add del">
        <pc:chgData name="Bianca Orsi" userId="2336020c-4ae7-4e2b-9f10-306a253fbffc" providerId="ADAL" clId="{C08DCEA7-424A-48AA-B782-9151E244CC4C}" dt="2020-12-07T10:27:38.445" v="370" actId="2696"/>
        <pc:sldMkLst>
          <pc:docMk/>
          <pc:sldMk cId="3339643086" sldId="327"/>
        </pc:sldMkLst>
      </pc:sldChg>
      <pc:sldChg chg="modSp del ord">
        <pc:chgData name="Bianca Orsi" userId="2336020c-4ae7-4e2b-9f10-306a253fbffc" providerId="ADAL" clId="{C08DCEA7-424A-48AA-B782-9151E244CC4C}" dt="2020-12-07T19:53:30.286" v="1561" actId="2696"/>
        <pc:sldMkLst>
          <pc:docMk/>
          <pc:sldMk cId="3823024078" sldId="344"/>
        </pc:sldMkLst>
        <pc:spChg chg="mod">
          <ac:chgData name="Bianca Orsi" userId="2336020c-4ae7-4e2b-9f10-306a253fbffc" providerId="ADAL" clId="{C08DCEA7-424A-48AA-B782-9151E244CC4C}" dt="2020-12-07T10:13:57.883" v="161" actId="20577"/>
          <ac:spMkLst>
            <pc:docMk/>
            <pc:sldMk cId="3823024078" sldId="344"/>
            <ac:spMk id="4" creationId="{27351C58-C2E8-48D0-8A62-E117CD7970D6}"/>
          </ac:spMkLst>
        </pc:spChg>
        <pc:graphicFrameChg chg="modGraphic">
          <ac:chgData name="Bianca Orsi" userId="2336020c-4ae7-4e2b-9f10-306a253fbffc" providerId="ADAL" clId="{C08DCEA7-424A-48AA-B782-9151E244CC4C}" dt="2020-12-07T10:12:23.425" v="129" actId="20577"/>
          <ac:graphicFrameMkLst>
            <pc:docMk/>
            <pc:sldMk cId="3823024078" sldId="344"/>
            <ac:graphicFrameMk id="22" creationId="{00000000-0000-0000-0000-000000000000}"/>
          </ac:graphicFrameMkLst>
        </pc:graphicFrameChg>
      </pc:sldChg>
      <pc:sldChg chg="modSp addCm modCm">
        <pc:chgData name="Bianca Orsi" userId="2336020c-4ae7-4e2b-9f10-306a253fbffc" providerId="ADAL" clId="{C08DCEA7-424A-48AA-B782-9151E244CC4C}" dt="2020-12-07T21:27:24.734" v="2623"/>
        <pc:sldMkLst>
          <pc:docMk/>
          <pc:sldMk cId="1357145120" sldId="348"/>
        </pc:sldMkLst>
        <pc:spChg chg="mod">
          <ac:chgData name="Bianca Orsi" userId="2336020c-4ae7-4e2b-9f10-306a253fbffc" providerId="ADAL" clId="{C08DCEA7-424A-48AA-B782-9151E244CC4C}" dt="2020-12-07T21:26:06.416" v="2618" actId="6549"/>
          <ac:spMkLst>
            <pc:docMk/>
            <pc:sldMk cId="1357145120" sldId="348"/>
            <ac:spMk id="3" creationId="{00000000-0000-0000-0000-000000000000}"/>
          </ac:spMkLst>
        </pc:spChg>
      </pc:sldChg>
      <pc:sldChg chg="ord">
        <pc:chgData name="Bianca Orsi" userId="2336020c-4ae7-4e2b-9f10-306a253fbffc" providerId="ADAL" clId="{C08DCEA7-424A-48AA-B782-9151E244CC4C}" dt="2020-12-07T19:58:15.888" v="1665"/>
        <pc:sldMkLst>
          <pc:docMk/>
          <pc:sldMk cId="2762894852" sldId="350"/>
        </pc:sldMkLst>
      </pc:sldChg>
      <pc:sldChg chg="addSp modSp ord">
        <pc:chgData name="Bianca Orsi" userId="2336020c-4ae7-4e2b-9f10-306a253fbffc" providerId="ADAL" clId="{C08DCEA7-424A-48AA-B782-9151E244CC4C}" dt="2020-12-07T19:58:08.342" v="1664" actId="20577"/>
        <pc:sldMkLst>
          <pc:docMk/>
          <pc:sldMk cId="3884291489" sldId="351"/>
        </pc:sldMkLst>
        <pc:spChg chg="mod">
          <ac:chgData name="Bianca Orsi" userId="2336020c-4ae7-4e2b-9f10-306a253fbffc" providerId="ADAL" clId="{C08DCEA7-424A-48AA-B782-9151E244CC4C}" dt="2020-12-07T19:57:48.048" v="1644" actId="1076"/>
          <ac:spMkLst>
            <pc:docMk/>
            <pc:sldMk cId="3884291489" sldId="351"/>
            <ac:spMk id="3" creationId="{00000000-0000-0000-0000-000000000000}"/>
          </ac:spMkLst>
        </pc:spChg>
        <pc:spChg chg="mod">
          <ac:chgData name="Bianca Orsi" userId="2336020c-4ae7-4e2b-9f10-306a253fbffc" providerId="ADAL" clId="{C08DCEA7-424A-48AA-B782-9151E244CC4C}" dt="2020-12-07T19:58:08.342" v="1664" actId="20577"/>
          <ac:spMkLst>
            <pc:docMk/>
            <pc:sldMk cId="3884291489" sldId="351"/>
            <ac:spMk id="4" creationId="{D52A469A-E659-47F2-8EED-308D13F26203}"/>
          </ac:spMkLst>
        </pc:spChg>
        <pc:spChg chg="add mod">
          <ac:chgData name="Bianca Orsi" userId="2336020c-4ae7-4e2b-9f10-306a253fbffc" providerId="ADAL" clId="{C08DCEA7-424A-48AA-B782-9151E244CC4C}" dt="2020-12-07T19:57:57.314" v="1648" actId="1076"/>
          <ac:spMkLst>
            <pc:docMk/>
            <pc:sldMk cId="3884291489" sldId="351"/>
            <ac:spMk id="5" creationId="{10408C64-AB3C-4190-AA41-F68F2640D68E}"/>
          </ac:spMkLst>
        </pc:spChg>
      </pc:sldChg>
      <pc:sldChg chg="del">
        <pc:chgData name="Bianca Orsi" userId="2336020c-4ae7-4e2b-9f10-306a253fbffc" providerId="ADAL" clId="{C08DCEA7-424A-48AA-B782-9151E244CC4C}" dt="2020-12-07T21:26:17.735" v="2619" actId="2696"/>
        <pc:sldMkLst>
          <pc:docMk/>
          <pc:sldMk cId="3209975940" sldId="352"/>
        </pc:sldMkLst>
      </pc:sldChg>
      <pc:sldChg chg="modSp add ord">
        <pc:chgData name="Bianca Orsi" userId="2336020c-4ae7-4e2b-9f10-306a253fbffc" providerId="ADAL" clId="{C08DCEA7-424A-48AA-B782-9151E244CC4C}" dt="2020-12-07T21:06:58.838" v="2319" actId="20577"/>
        <pc:sldMkLst>
          <pc:docMk/>
          <pc:sldMk cId="3368927756" sldId="353"/>
        </pc:sldMkLst>
        <pc:spChg chg="mod">
          <ac:chgData name="Bianca Orsi" userId="2336020c-4ae7-4e2b-9f10-306a253fbffc" providerId="ADAL" clId="{C08DCEA7-424A-48AA-B782-9151E244CC4C}" dt="2020-12-07T21:06:58.838" v="2319" actId="20577"/>
          <ac:spMkLst>
            <pc:docMk/>
            <pc:sldMk cId="3368927756" sldId="353"/>
            <ac:spMk id="4" creationId="{27351C58-C2E8-48D0-8A62-E117CD7970D6}"/>
          </ac:spMkLst>
        </pc:spChg>
        <pc:graphicFrameChg chg="modGraphic">
          <ac:chgData name="Bianca Orsi" userId="2336020c-4ae7-4e2b-9f10-306a253fbffc" providerId="ADAL" clId="{C08DCEA7-424A-48AA-B782-9151E244CC4C}" dt="2020-12-07T20:52:43.665" v="2255" actId="20577"/>
          <ac:graphicFrameMkLst>
            <pc:docMk/>
            <pc:sldMk cId="3368927756" sldId="353"/>
            <ac:graphicFrameMk id="22" creationId="{00000000-0000-0000-0000-000000000000}"/>
          </ac:graphicFrameMkLst>
        </pc:graphicFrameChg>
      </pc:sldChg>
      <pc:sldChg chg="add del">
        <pc:chgData name="Bianca Orsi" userId="2336020c-4ae7-4e2b-9f10-306a253fbffc" providerId="ADAL" clId="{C08DCEA7-424A-48AA-B782-9151E244CC4C}" dt="2020-12-07T10:20:58.522" v="247" actId="2696"/>
        <pc:sldMkLst>
          <pc:docMk/>
          <pc:sldMk cId="1468489723" sldId="354"/>
        </pc:sldMkLst>
      </pc:sldChg>
      <pc:sldChg chg="add del">
        <pc:chgData name="Bianca Orsi" userId="2336020c-4ae7-4e2b-9f10-306a253fbffc" providerId="ADAL" clId="{C08DCEA7-424A-48AA-B782-9151E244CC4C}" dt="2020-12-07T10:19:38.876" v="217" actId="2696"/>
        <pc:sldMkLst>
          <pc:docMk/>
          <pc:sldMk cId="3016651892" sldId="354"/>
        </pc:sldMkLst>
      </pc:sldChg>
      <pc:sldChg chg="addSp modSp add">
        <pc:chgData name="Bianca Orsi" userId="2336020c-4ae7-4e2b-9f10-306a253fbffc" providerId="ADAL" clId="{C08DCEA7-424A-48AA-B782-9151E244CC4C}" dt="2020-12-07T21:07:45.194" v="2326" actId="313"/>
        <pc:sldMkLst>
          <pc:docMk/>
          <pc:sldMk cId="3596543075" sldId="354"/>
        </pc:sldMkLst>
        <pc:spChg chg="mod">
          <ac:chgData name="Bianca Orsi" userId="2336020c-4ae7-4e2b-9f10-306a253fbffc" providerId="ADAL" clId="{C08DCEA7-424A-48AA-B782-9151E244CC4C}" dt="2020-12-07T10:27:19.399" v="369" actId="20577"/>
          <ac:spMkLst>
            <pc:docMk/>
            <pc:sldMk cId="3596543075" sldId="354"/>
            <ac:spMk id="4" creationId="{27351C58-C2E8-48D0-8A62-E117CD7970D6}"/>
          </ac:spMkLst>
        </pc:spChg>
        <pc:spChg chg="mod">
          <ac:chgData name="Bianca Orsi" userId="2336020c-4ae7-4e2b-9f10-306a253fbffc" providerId="ADAL" clId="{C08DCEA7-424A-48AA-B782-9151E244CC4C}" dt="2020-12-07T10:26:56.937" v="316" actId="20577"/>
          <ac:spMkLst>
            <pc:docMk/>
            <pc:sldMk cId="3596543075" sldId="354"/>
            <ac:spMk id="6" creationId="{87539C8C-78B4-448F-8BBD-F85D27351523}"/>
          </ac:spMkLst>
        </pc:spChg>
        <pc:spChg chg="mod">
          <ac:chgData name="Bianca Orsi" userId="2336020c-4ae7-4e2b-9f10-306a253fbffc" providerId="ADAL" clId="{C08DCEA7-424A-48AA-B782-9151E244CC4C}" dt="2020-12-07T10:28:00.430" v="420" actId="14100"/>
          <ac:spMkLst>
            <pc:docMk/>
            <pc:sldMk cId="3596543075" sldId="354"/>
            <ac:spMk id="7" creationId="{C6C728EE-C4EB-44A2-9239-2022CF7441C6}"/>
          </ac:spMkLst>
        </pc:spChg>
        <pc:spChg chg="mod">
          <ac:chgData name="Bianca Orsi" userId="2336020c-4ae7-4e2b-9f10-306a253fbffc" providerId="ADAL" clId="{C08DCEA7-424A-48AA-B782-9151E244CC4C}" dt="2020-12-07T21:07:45.194" v="2326" actId="313"/>
          <ac:spMkLst>
            <pc:docMk/>
            <pc:sldMk cId="3596543075" sldId="354"/>
            <ac:spMk id="8" creationId="{ECB2B211-5965-4CAA-878B-2191A1C59BF7}"/>
          </ac:spMkLst>
        </pc:spChg>
        <pc:spChg chg="mod">
          <ac:chgData name="Bianca Orsi" userId="2336020c-4ae7-4e2b-9f10-306a253fbffc" providerId="ADAL" clId="{C08DCEA7-424A-48AA-B782-9151E244CC4C}" dt="2020-12-07T10:27:04.394" v="323" actId="20577"/>
          <ac:spMkLst>
            <pc:docMk/>
            <pc:sldMk cId="3596543075" sldId="354"/>
            <ac:spMk id="10" creationId="{00000000-0000-0000-0000-000000000000}"/>
          </ac:spMkLst>
        </pc:spChg>
        <pc:spChg chg="add mod">
          <ac:chgData name="Bianca Orsi" userId="2336020c-4ae7-4e2b-9f10-306a253fbffc" providerId="ADAL" clId="{C08DCEA7-424A-48AA-B782-9151E244CC4C}" dt="2020-12-07T12:00:35.685" v="570" actId="20577"/>
          <ac:spMkLst>
            <pc:docMk/>
            <pc:sldMk cId="3596543075" sldId="354"/>
            <ac:spMk id="13" creationId="{5A45A0F6-20BD-4E98-8560-50DEA9A99A8F}"/>
          </ac:spMkLst>
        </pc:spChg>
        <pc:grpChg chg="add mod">
          <ac:chgData name="Bianca Orsi" userId="2336020c-4ae7-4e2b-9f10-306a253fbffc" providerId="ADAL" clId="{C08DCEA7-424A-48AA-B782-9151E244CC4C}" dt="2020-12-07T10:23:37.821" v="262" actId="1076"/>
          <ac:grpSpMkLst>
            <pc:docMk/>
            <pc:sldMk cId="3596543075" sldId="354"/>
            <ac:grpSpMk id="5" creationId="{A81CF948-EFB1-4CDF-87A1-2D848A7F6256}"/>
          </ac:grpSpMkLst>
        </pc:grpChg>
        <pc:cxnChg chg="mod">
          <ac:chgData name="Bianca Orsi" userId="2336020c-4ae7-4e2b-9f10-306a253fbffc" providerId="ADAL" clId="{C08DCEA7-424A-48AA-B782-9151E244CC4C}" dt="2020-12-07T10:28:00.430" v="420" actId="14100"/>
          <ac:cxnSpMkLst>
            <pc:docMk/>
            <pc:sldMk cId="3596543075" sldId="354"/>
            <ac:cxnSpMk id="9" creationId="{970016B9-F8F3-4A41-8701-D792DB57B985}"/>
          </ac:cxnSpMkLst>
        </pc:cxnChg>
        <pc:cxnChg chg="mod">
          <ac:chgData name="Bianca Orsi" userId="2336020c-4ae7-4e2b-9f10-306a253fbffc" providerId="ADAL" clId="{C08DCEA7-424A-48AA-B782-9151E244CC4C}" dt="2020-12-07T10:28:06.356" v="421" actId="14100"/>
          <ac:cxnSpMkLst>
            <pc:docMk/>
            <pc:sldMk cId="3596543075" sldId="354"/>
            <ac:cxnSpMk id="11" creationId="{B7F7B6AC-9E0D-40B9-8895-69DFBCEBA84E}"/>
          </ac:cxnSpMkLst>
        </pc:cxnChg>
      </pc:sldChg>
      <pc:sldChg chg="add del">
        <pc:chgData name="Bianca Orsi" userId="2336020c-4ae7-4e2b-9f10-306a253fbffc" providerId="ADAL" clId="{C08DCEA7-424A-48AA-B782-9151E244CC4C}" dt="2020-12-07T19:22:45.767" v="879" actId="2696"/>
        <pc:sldMkLst>
          <pc:docMk/>
          <pc:sldMk cId="3470518502" sldId="355"/>
        </pc:sldMkLst>
      </pc:sldChg>
      <pc:sldChg chg="modSp add ord">
        <pc:chgData name="Bianca Orsi" userId="2336020c-4ae7-4e2b-9f10-306a253fbffc" providerId="ADAL" clId="{C08DCEA7-424A-48AA-B782-9151E244CC4C}" dt="2020-12-07T21:27:44.185" v="2624"/>
        <pc:sldMkLst>
          <pc:docMk/>
          <pc:sldMk cId="4228599703" sldId="355"/>
        </pc:sldMkLst>
        <pc:spChg chg="mod">
          <ac:chgData name="Bianca Orsi" userId="2336020c-4ae7-4e2b-9f10-306a253fbffc" providerId="ADAL" clId="{C08DCEA7-424A-48AA-B782-9151E244CC4C}" dt="2020-12-07T21:27:44.185" v="2624"/>
          <ac:spMkLst>
            <pc:docMk/>
            <pc:sldMk cId="4228599703" sldId="355"/>
            <ac:spMk id="2" creationId="{2FA0BB9B-8ACC-49D7-A722-228D3B38A234}"/>
          </ac:spMkLst>
        </pc:spChg>
        <pc:spChg chg="mod">
          <ac:chgData name="Bianca Orsi" userId="2336020c-4ae7-4e2b-9f10-306a253fbffc" providerId="ADAL" clId="{C08DCEA7-424A-48AA-B782-9151E244CC4C}" dt="2020-12-07T19:52:56.074" v="1558" actId="20577"/>
          <ac:spMkLst>
            <pc:docMk/>
            <pc:sldMk cId="4228599703" sldId="355"/>
            <ac:spMk id="3" creationId="{E7C722C8-1727-4543-BFA6-183FE0680317}"/>
          </ac:spMkLst>
        </pc:spChg>
      </pc:sldChg>
      <pc:sldChg chg="add del">
        <pc:chgData name="Bianca Orsi" userId="2336020c-4ae7-4e2b-9f10-306a253fbffc" providerId="ADAL" clId="{C08DCEA7-424A-48AA-B782-9151E244CC4C}" dt="2020-12-07T19:22:42.993" v="878" actId="2696"/>
        <pc:sldMkLst>
          <pc:docMk/>
          <pc:sldMk cId="3449498936" sldId="356"/>
        </pc:sldMkLst>
      </pc:sldChg>
      <pc:sldChg chg="addSp delSp modSp add">
        <pc:chgData name="Bianca Orsi" userId="2336020c-4ae7-4e2b-9f10-306a253fbffc" providerId="ADAL" clId="{C08DCEA7-424A-48AA-B782-9151E244CC4C}" dt="2020-12-07T19:56:41.396" v="1640" actId="20577"/>
        <pc:sldMkLst>
          <pc:docMk/>
          <pc:sldMk cId="4237915569" sldId="356"/>
        </pc:sldMkLst>
        <pc:spChg chg="mod">
          <ac:chgData name="Bianca Orsi" userId="2336020c-4ae7-4e2b-9f10-306a253fbffc" providerId="ADAL" clId="{C08DCEA7-424A-48AA-B782-9151E244CC4C}" dt="2020-12-07T19:54:02.180" v="1582" actId="20577"/>
          <ac:spMkLst>
            <pc:docMk/>
            <pc:sldMk cId="4237915569" sldId="356"/>
            <ac:spMk id="2" creationId="{EE7E5781-9D31-43B2-8A92-DD45432B4A60}"/>
          </ac:spMkLst>
        </pc:spChg>
        <pc:spChg chg="mod">
          <ac:chgData name="Bianca Orsi" userId="2336020c-4ae7-4e2b-9f10-306a253fbffc" providerId="ADAL" clId="{C08DCEA7-424A-48AA-B782-9151E244CC4C}" dt="2020-12-07T19:56:41.396" v="1640" actId="20577"/>
          <ac:spMkLst>
            <pc:docMk/>
            <pc:sldMk cId="4237915569" sldId="356"/>
            <ac:spMk id="3" creationId="{CD9AE39E-512D-419D-8356-175EE2756F78}"/>
          </ac:spMkLst>
        </pc:spChg>
        <pc:picChg chg="add del mod">
          <ac:chgData name="Bianca Orsi" userId="2336020c-4ae7-4e2b-9f10-306a253fbffc" providerId="ADAL" clId="{C08DCEA7-424A-48AA-B782-9151E244CC4C}" dt="2020-12-07T19:54:51.724" v="1611" actId="1076"/>
          <ac:picMkLst>
            <pc:docMk/>
            <pc:sldMk cId="4237915569" sldId="356"/>
            <ac:picMk id="4" creationId="{CCD55D5F-59D4-449B-9FE0-7D951B2B9B9C}"/>
          </ac:picMkLst>
        </pc:picChg>
      </pc:sldChg>
      <pc:sldChg chg="addSp delSp modSp add">
        <pc:chgData name="Bianca Orsi" userId="2336020c-4ae7-4e2b-9f10-306a253fbffc" providerId="ADAL" clId="{C08DCEA7-424A-48AA-B782-9151E244CC4C}" dt="2020-12-07T20:00:46.804" v="1689" actId="1076"/>
        <pc:sldMkLst>
          <pc:docMk/>
          <pc:sldMk cId="2643766094" sldId="357"/>
        </pc:sldMkLst>
        <pc:spChg chg="mod">
          <ac:chgData name="Bianca Orsi" userId="2336020c-4ae7-4e2b-9f10-306a253fbffc" providerId="ADAL" clId="{C08DCEA7-424A-48AA-B782-9151E244CC4C}" dt="2020-12-07T20:00:42.676" v="1688" actId="6549"/>
          <ac:spMkLst>
            <pc:docMk/>
            <pc:sldMk cId="2643766094" sldId="357"/>
            <ac:spMk id="3" creationId="{CD9AE39E-512D-419D-8356-175EE2756F78}"/>
          </ac:spMkLst>
        </pc:spChg>
        <pc:picChg chg="del">
          <ac:chgData name="Bianca Orsi" userId="2336020c-4ae7-4e2b-9f10-306a253fbffc" providerId="ADAL" clId="{C08DCEA7-424A-48AA-B782-9151E244CC4C}" dt="2020-12-07T19:58:34.044" v="1667" actId="478"/>
          <ac:picMkLst>
            <pc:docMk/>
            <pc:sldMk cId="2643766094" sldId="357"/>
            <ac:picMk id="4" creationId="{CCD55D5F-59D4-449B-9FE0-7D951B2B9B9C}"/>
          </ac:picMkLst>
        </pc:picChg>
        <pc:picChg chg="add mod">
          <ac:chgData name="Bianca Orsi" userId="2336020c-4ae7-4e2b-9f10-306a253fbffc" providerId="ADAL" clId="{C08DCEA7-424A-48AA-B782-9151E244CC4C}" dt="2020-12-07T20:00:46.804" v="1689" actId="1076"/>
          <ac:picMkLst>
            <pc:docMk/>
            <pc:sldMk cId="2643766094" sldId="357"/>
            <ac:picMk id="5" creationId="{F66C2B73-D2DE-48F4-ACF7-5D18977E5900}"/>
          </ac:picMkLst>
        </pc:picChg>
      </pc:sldChg>
      <pc:sldChg chg="modSp add">
        <pc:chgData name="Bianca Orsi" userId="2336020c-4ae7-4e2b-9f10-306a253fbffc" providerId="ADAL" clId="{C08DCEA7-424A-48AA-B782-9151E244CC4C}" dt="2020-12-07T20:10:53.159" v="1771"/>
        <pc:sldMkLst>
          <pc:docMk/>
          <pc:sldMk cId="1656175799" sldId="358"/>
        </pc:sldMkLst>
        <pc:spChg chg="mod">
          <ac:chgData name="Bianca Orsi" userId="2336020c-4ae7-4e2b-9f10-306a253fbffc" providerId="ADAL" clId="{C08DCEA7-424A-48AA-B782-9151E244CC4C}" dt="2020-12-07T20:01:39.462" v="1753" actId="20577"/>
          <ac:spMkLst>
            <pc:docMk/>
            <pc:sldMk cId="1656175799" sldId="358"/>
            <ac:spMk id="2" creationId="{95CDBD75-9F1A-4804-9BA3-73CF823FC13F}"/>
          </ac:spMkLst>
        </pc:spChg>
        <pc:spChg chg="mod">
          <ac:chgData name="Bianca Orsi" userId="2336020c-4ae7-4e2b-9f10-306a253fbffc" providerId="ADAL" clId="{C08DCEA7-424A-48AA-B782-9151E244CC4C}" dt="2020-12-07T20:10:53.159" v="1771"/>
          <ac:spMkLst>
            <pc:docMk/>
            <pc:sldMk cId="1656175799" sldId="358"/>
            <ac:spMk id="3" creationId="{C2162CCE-9B5A-4E5C-8A46-BDBEDEB50F3F}"/>
          </ac:spMkLst>
        </pc:spChg>
      </pc:sldChg>
      <pc:sldChg chg="modSp add">
        <pc:chgData name="Bianca Orsi" userId="2336020c-4ae7-4e2b-9f10-306a253fbffc" providerId="ADAL" clId="{C08DCEA7-424A-48AA-B782-9151E244CC4C}" dt="2020-12-07T20:14:29.167" v="1829" actId="6549"/>
        <pc:sldMkLst>
          <pc:docMk/>
          <pc:sldMk cId="2373065843" sldId="359"/>
        </pc:sldMkLst>
        <pc:spChg chg="mod">
          <ac:chgData name="Bianca Orsi" userId="2336020c-4ae7-4e2b-9f10-306a253fbffc" providerId="ADAL" clId="{C08DCEA7-424A-48AA-B782-9151E244CC4C}" dt="2020-12-07T20:11:43.985" v="1774"/>
          <ac:spMkLst>
            <pc:docMk/>
            <pc:sldMk cId="2373065843" sldId="359"/>
            <ac:spMk id="2" creationId="{7AB047F7-9E4F-40D0-AFA7-B83FBAC70383}"/>
          </ac:spMkLst>
        </pc:spChg>
        <pc:spChg chg="mod">
          <ac:chgData name="Bianca Orsi" userId="2336020c-4ae7-4e2b-9f10-306a253fbffc" providerId="ADAL" clId="{C08DCEA7-424A-48AA-B782-9151E244CC4C}" dt="2020-12-07T20:14:29.167" v="1829" actId="6549"/>
          <ac:spMkLst>
            <pc:docMk/>
            <pc:sldMk cId="2373065843" sldId="359"/>
            <ac:spMk id="3" creationId="{932EE95A-C454-4D0A-9743-C629A4AFF3A0}"/>
          </ac:spMkLst>
        </pc:spChg>
      </pc:sldChg>
      <pc:sldChg chg="modSp add">
        <pc:chgData name="Bianca Orsi" userId="2336020c-4ae7-4e2b-9f10-306a253fbffc" providerId="ADAL" clId="{C08DCEA7-424A-48AA-B782-9151E244CC4C}" dt="2020-12-07T21:07:35.331" v="2324" actId="313"/>
        <pc:sldMkLst>
          <pc:docMk/>
          <pc:sldMk cId="3724279746" sldId="360"/>
        </pc:sldMkLst>
        <pc:spChg chg="mod">
          <ac:chgData name="Bianca Orsi" userId="2336020c-4ae7-4e2b-9f10-306a253fbffc" providerId="ADAL" clId="{C08DCEA7-424A-48AA-B782-9151E244CC4C}" dt="2020-12-07T21:07:35.331" v="2324" actId="313"/>
          <ac:spMkLst>
            <pc:docMk/>
            <pc:sldMk cId="3724279746" sldId="360"/>
            <ac:spMk id="2" creationId="{42567263-3A95-4D40-9A25-BDFD9A923DA0}"/>
          </ac:spMkLst>
        </pc:spChg>
        <pc:spChg chg="mod">
          <ac:chgData name="Bianca Orsi" userId="2336020c-4ae7-4e2b-9f10-306a253fbffc" providerId="ADAL" clId="{C08DCEA7-424A-48AA-B782-9151E244CC4C}" dt="2020-12-07T20:47:01.634" v="2197"/>
          <ac:spMkLst>
            <pc:docMk/>
            <pc:sldMk cId="3724279746" sldId="360"/>
            <ac:spMk id="3" creationId="{BFA0DD67-D311-4FCA-A2D1-CE429A392A3B}"/>
          </ac:spMkLst>
        </pc:spChg>
      </pc:sldChg>
      <pc:sldChg chg="modSp add">
        <pc:chgData name="Bianca Orsi" userId="2336020c-4ae7-4e2b-9f10-306a253fbffc" providerId="ADAL" clId="{C08DCEA7-424A-48AA-B782-9151E244CC4C}" dt="2020-12-07T20:24:50.451" v="1871" actId="20577"/>
        <pc:sldMkLst>
          <pc:docMk/>
          <pc:sldMk cId="537826973" sldId="361"/>
        </pc:sldMkLst>
        <pc:spChg chg="mod">
          <ac:chgData name="Bianca Orsi" userId="2336020c-4ae7-4e2b-9f10-306a253fbffc" providerId="ADAL" clId="{C08DCEA7-424A-48AA-B782-9151E244CC4C}" dt="2020-12-07T20:24:50.451" v="1871" actId="20577"/>
          <ac:spMkLst>
            <pc:docMk/>
            <pc:sldMk cId="537826973" sldId="361"/>
            <ac:spMk id="3" creationId="{932EE95A-C454-4D0A-9743-C629A4AFF3A0}"/>
          </ac:spMkLst>
        </pc:spChg>
      </pc:sldChg>
      <pc:sldChg chg="add del">
        <pc:chgData name="Bianca Orsi" userId="2336020c-4ae7-4e2b-9f10-306a253fbffc" providerId="ADAL" clId="{C08DCEA7-424A-48AA-B782-9151E244CC4C}" dt="2020-12-07T20:15:37.726" v="1834" actId="2696"/>
        <pc:sldMkLst>
          <pc:docMk/>
          <pc:sldMk cId="2316390995" sldId="362"/>
        </pc:sldMkLst>
      </pc:sldChg>
      <pc:sldChg chg="addSp delSp modSp add">
        <pc:chgData name="Bianca Orsi" userId="2336020c-4ae7-4e2b-9f10-306a253fbffc" providerId="ADAL" clId="{C08DCEA7-424A-48AA-B782-9151E244CC4C}" dt="2020-12-07T20:26:57.671" v="1908" actId="20577"/>
        <pc:sldMkLst>
          <pc:docMk/>
          <pc:sldMk cId="3594009110" sldId="362"/>
        </pc:sldMkLst>
        <pc:spChg chg="mod">
          <ac:chgData name="Bianca Orsi" userId="2336020c-4ae7-4e2b-9f10-306a253fbffc" providerId="ADAL" clId="{C08DCEA7-424A-48AA-B782-9151E244CC4C}" dt="2020-12-07T20:26:57.671" v="1908" actId="20577"/>
          <ac:spMkLst>
            <pc:docMk/>
            <pc:sldMk cId="3594009110" sldId="362"/>
            <ac:spMk id="3" creationId="{932EE95A-C454-4D0A-9743-C629A4AFF3A0}"/>
          </ac:spMkLst>
        </pc:spChg>
        <pc:spChg chg="add del">
          <ac:chgData name="Bianca Orsi" userId="2336020c-4ae7-4e2b-9f10-306a253fbffc" providerId="ADAL" clId="{C08DCEA7-424A-48AA-B782-9151E244CC4C}" dt="2020-12-07T20:26:01.585" v="1882"/>
          <ac:spMkLst>
            <pc:docMk/>
            <pc:sldMk cId="3594009110" sldId="362"/>
            <ac:spMk id="5" creationId="{B235D994-9F36-4FCC-BCCC-DEBE7652FA0E}"/>
          </ac:spMkLst>
        </pc:spChg>
        <pc:spChg chg="add del">
          <ac:chgData name="Bianca Orsi" userId="2336020c-4ae7-4e2b-9f10-306a253fbffc" providerId="ADAL" clId="{C08DCEA7-424A-48AA-B782-9151E244CC4C}" dt="2020-12-07T20:26:04.913" v="1884"/>
          <ac:spMkLst>
            <pc:docMk/>
            <pc:sldMk cId="3594009110" sldId="362"/>
            <ac:spMk id="6" creationId="{2FEA4A1B-1957-4652-8442-E428FD165AEA}"/>
          </ac:spMkLst>
        </pc:spChg>
        <pc:spChg chg="add del">
          <ac:chgData name="Bianca Orsi" userId="2336020c-4ae7-4e2b-9f10-306a253fbffc" providerId="ADAL" clId="{C08DCEA7-424A-48AA-B782-9151E244CC4C}" dt="2020-12-07T20:26:10.207" v="1892"/>
          <ac:spMkLst>
            <pc:docMk/>
            <pc:sldMk cId="3594009110" sldId="362"/>
            <ac:spMk id="7" creationId="{EA0E0D13-D831-4A7A-93F0-47660BA0E766}"/>
          </ac:spMkLst>
        </pc:spChg>
        <pc:picChg chg="add mod">
          <ac:chgData name="Bianca Orsi" userId="2336020c-4ae7-4e2b-9f10-306a253fbffc" providerId="ADAL" clId="{C08DCEA7-424A-48AA-B782-9151E244CC4C}" dt="2020-12-07T20:25:19.374" v="1880" actId="1076"/>
          <ac:picMkLst>
            <pc:docMk/>
            <pc:sldMk cId="3594009110" sldId="362"/>
            <ac:picMk id="4" creationId="{B8D359A5-9599-4051-AEC1-FA5D61AE15A6}"/>
          </ac:picMkLst>
        </pc:picChg>
      </pc:sldChg>
      <pc:sldChg chg="modSp add ord">
        <pc:chgData name="Bianca Orsi" userId="2336020c-4ae7-4e2b-9f10-306a253fbffc" providerId="ADAL" clId="{C08DCEA7-424A-48AA-B782-9151E244CC4C}" dt="2020-12-07T20:35:12.220" v="2016"/>
        <pc:sldMkLst>
          <pc:docMk/>
          <pc:sldMk cId="906331792" sldId="363"/>
        </pc:sldMkLst>
        <pc:spChg chg="mod">
          <ac:chgData name="Bianca Orsi" userId="2336020c-4ae7-4e2b-9f10-306a253fbffc" providerId="ADAL" clId="{C08DCEA7-424A-48AA-B782-9151E244CC4C}" dt="2020-12-07T20:35:12.220" v="2016"/>
          <ac:spMkLst>
            <pc:docMk/>
            <pc:sldMk cId="906331792" sldId="363"/>
            <ac:spMk id="3" creationId="{932EE95A-C454-4D0A-9743-C629A4AFF3A0}"/>
          </ac:spMkLst>
        </pc:spChg>
      </pc:sldChg>
      <pc:sldChg chg="modSp add">
        <pc:chgData name="Bianca Orsi" userId="2336020c-4ae7-4e2b-9f10-306a253fbffc" providerId="ADAL" clId="{C08DCEA7-424A-48AA-B782-9151E244CC4C}" dt="2020-12-07T20:29:28.924" v="1960" actId="20577"/>
        <pc:sldMkLst>
          <pc:docMk/>
          <pc:sldMk cId="1710496444" sldId="364"/>
        </pc:sldMkLst>
        <pc:spChg chg="mod">
          <ac:chgData name="Bianca Orsi" userId="2336020c-4ae7-4e2b-9f10-306a253fbffc" providerId="ADAL" clId="{C08DCEA7-424A-48AA-B782-9151E244CC4C}" dt="2020-12-07T20:29:28.924" v="1960" actId="20577"/>
          <ac:spMkLst>
            <pc:docMk/>
            <pc:sldMk cId="1710496444" sldId="364"/>
            <ac:spMk id="3" creationId="{932EE95A-C454-4D0A-9743-C629A4AFF3A0}"/>
          </ac:spMkLst>
        </pc:spChg>
      </pc:sldChg>
      <pc:sldChg chg="modSp add">
        <pc:chgData name="Bianca Orsi" userId="2336020c-4ae7-4e2b-9f10-306a253fbffc" providerId="ADAL" clId="{C08DCEA7-424A-48AA-B782-9151E244CC4C}" dt="2020-12-07T20:36:44.187" v="2026" actId="20577"/>
        <pc:sldMkLst>
          <pc:docMk/>
          <pc:sldMk cId="27540016" sldId="365"/>
        </pc:sldMkLst>
        <pc:spChg chg="mod">
          <ac:chgData name="Bianca Orsi" userId="2336020c-4ae7-4e2b-9f10-306a253fbffc" providerId="ADAL" clId="{C08DCEA7-424A-48AA-B782-9151E244CC4C}" dt="2020-12-07T20:36:44.187" v="2026" actId="20577"/>
          <ac:spMkLst>
            <pc:docMk/>
            <pc:sldMk cId="27540016" sldId="365"/>
            <ac:spMk id="3" creationId="{932EE95A-C454-4D0A-9743-C629A4AFF3A0}"/>
          </ac:spMkLst>
        </pc:spChg>
      </pc:sldChg>
      <pc:sldChg chg="modSp add addCm modCm">
        <pc:chgData name="Bianca Orsi" userId="2336020c-4ae7-4e2b-9f10-306a253fbffc" providerId="ADAL" clId="{C08DCEA7-424A-48AA-B782-9151E244CC4C}" dt="2020-12-07T21:07:36.500" v="2325" actId="313"/>
        <pc:sldMkLst>
          <pc:docMk/>
          <pc:sldMk cId="961853031" sldId="366"/>
        </pc:sldMkLst>
        <pc:spChg chg="mod">
          <ac:chgData name="Bianca Orsi" userId="2336020c-4ae7-4e2b-9f10-306a253fbffc" providerId="ADAL" clId="{C08DCEA7-424A-48AA-B782-9151E244CC4C}" dt="2020-12-07T21:07:36.500" v="2325" actId="313"/>
          <ac:spMkLst>
            <pc:docMk/>
            <pc:sldMk cId="961853031" sldId="366"/>
            <ac:spMk id="2" creationId="{42567263-3A95-4D40-9A25-BDFD9A923DA0}"/>
          </ac:spMkLst>
        </pc:spChg>
        <pc:spChg chg="mod">
          <ac:chgData name="Bianca Orsi" userId="2336020c-4ae7-4e2b-9f10-306a253fbffc" providerId="ADAL" clId="{C08DCEA7-424A-48AA-B782-9151E244CC4C}" dt="2020-12-07T21:05:14.063" v="2302" actId="20577"/>
          <ac:spMkLst>
            <pc:docMk/>
            <pc:sldMk cId="961853031" sldId="366"/>
            <ac:spMk id="3" creationId="{BFA0DD67-D311-4FCA-A2D1-CE429A392A3B}"/>
          </ac:spMkLst>
        </pc:spChg>
      </pc:sldChg>
      <pc:sldChg chg="modSp add">
        <pc:chgData name="Bianca Orsi" userId="2336020c-4ae7-4e2b-9f10-306a253fbffc" providerId="ADAL" clId="{C08DCEA7-424A-48AA-B782-9151E244CC4C}" dt="2020-12-07T21:07:20.842" v="2320" actId="313"/>
        <pc:sldMkLst>
          <pc:docMk/>
          <pc:sldMk cId="1237135758" sldId="367"/>
        </pc:sldMkLst>
        <pc:spChg chg="mod">
          <ac:chgData name="Bianca Orsi" userId="2336020c-4ae7-4e2b-9f10-306a253fbffc" providerId="ADAL" clId="{C08DCEA7-424A-48AA-B782-9151E244CC4C}" dt="2020-12-07T21:07:20.842" v="2320" actId="313"/>
          <ac:spMkLst>
            <pc:docMk/>
            <pc:sldMk cId="1237135758" sldId="367"/>
            <ac:spMk id="2" creationId="{42567263-3A95-4D40-9A25-BDFD9A923DA0}"/>
          </ac:spMkLst>
        </pc:spChg>
        <pc:spChg chg="mod">
          <ac:chgData name="Bianca Orsi" userId="2336020c-4ae7-4e2b-9f10-306a253fbffc" providerId="ADAL" clId="{C08DCEA7-424A-48AA-B782-9151E244CC4C}" dt="2020-12-07T21:06:26.732" v="2310"/>
          <ac:spMkLst>
            <pc:docMk/>
            <pc:sldMk cId="1237135758" sldId="367"/>
            <ac:spMk id="3" creationId="{BFA0DD67-D311-4FCA-A2D1-CE429A392A3B}"/>
          </ac:spMkLst>
        </pc:spChg>
      </pc:sldChg>
      <pc:sldChg chg="modSp add ord">
        <pc:chgData name="Bianca Orsi" userId="2336020c-4ae7-4e2b-9f10-306a253fbffc" providerId="ADAL" clId="{C08DCEA7-424A-48AA-B782-9151E244CC4C}" dt="2020-12-07T21:22:46.108" v="2595" actId="20577"/>
        <pc:sldMkLst>
          <pc:docMk/>
          <pc:sldMk cId="52469878" sldId="368"/>
        </pc:sldMkLst>
        <pc:spChg chg="mod">
          <ac:chgData name="Bianca Orsi" userId="2336020c-4ae7-4e2b-9f10-306a253fbffc" providerId="ADAL" clId="{C08DCEA7-424A-48AA-B782-9151E244CC4C}" dt="2020-12-07T21:07:23.092" v="2321" actId="313"/>
          <ac:spMkLst>
            <pc:docMk/>
            <pc:sldMk cId="52469878" sldId="368"/>
            <ac:spMk id="2" creationId="{42567263-3A95-4D40-9A25-BDFD9A923DA0}"/>
          </ac:spMkLst>
        </pc:spChg>
        <pc:spChg chg="mod">
          <ac:chgData name="Bianca Orsi" userId="2336020c-4ae7-4e2b-9f10-306a253fbffc" providerId="ADAL" clId="{C08DCEA7-424A-48AA-B782-9151E244CC4C}" dt="2020-12-07T21:22:46.108" v="2595" actId="20577"/>
          <ac:spMkLst>
            <pc:docMk/>
            <pc:sldMk cId="52469878" sldId="368"/>
            <ac:spMk id="3" creationId="{BFA0DD67-D311-4FCA-A2D1-CE429A392A3B}"/>
          </ac:spMkLst>
        </pc:spChg>
      </pc:sldChg>
      <pc:sldChg chg="modSp add">
        <pc:chgData name="Bianca Orsi" userId="2336020c-4ae7-4e2b-9f10-306a253fbffc" providerId="ADAL" clId="{C08DCEA7-424A-48AA-B782-9151E244CC4C}" dt="2020-12-07T21:12:33.621" v="2391" actId="20577"/>
        <pc:sldMkLst>
          <pc:docMk/>
          <pc:sldMk cId="184160764" sldId="369"/>
        </pc:sldMkLst>
        <pc:spChg chg="mod">
          <ac:chgData name="Bianca Orsi" userId="2336020c-4ae7-4e2b-9f10-306a253fbffc" providerId="ADAL" clId="{C08DCEA7-424A-48AA-B782-9151E244CC4C}" dt="2020-12-07T21:12:33.621" v="2391" actId="20577"/>
          <ac:spMkLst>
            <pc:docMk/>
            <pc:sldMk cId="184160764" sldId="369"/>
            <ac:spMk id="3" creationId="{BFA0DD67-D311-4FCA-A2D1-CE429A392A3B}"/>
          </ac:spMkLst>
        </pc:spChg>
      </pc:sldChg>
      <pc:sldChg chg="modSp add">
        <pc:chgData name="Bianca Orsi" userId="2336020c-4ae7-4e2b-9f10-306a253fbffc" providerId="ADAL" clId="{C08DCEA7-424A-48AA-B782-9151E244CC4C}" dt="2020-12-07T21:24:44.154" v="2598" actId="404"/>
        <pc:sldMkLst>
          <pc:docMk/>
          <pc:sldMk cId="56172154" sldId="370"/>
        </pc:sldMkLst>
        <pc:spChg chg="mod">
          <ac:chgData name="Bianca Orsi" userId="2336020c-4ae7-4e2b-9f10-306a253fbffc" providerId="ADAL" clId="{C08DCEA7-424A-48AA-B782-9151E244CC4C}" dt="2020-12-07T21:24:44.154" v="2598" actId="404"/>
          <ac:spMkLst>
            <pc:docMk/>
            <pc:sldMk cId="56172154" sldId="370"/>
            <ac:spMk id="3" creationId="{BFA0DD67-D311-4FCA-A2D1-CE429A392A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38BBD-BA10-4410-B3F6-6B82C1D5603F}" type="datetimeFigureOut">
              <a:rPr lang="en-GB" smtClean="0"/>
              <a:t>07/03/2022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4D04-86ED-46EF-A222-F34B9045B191}" type="slidenum">
              <a:rPr lang="en-GB" smtClean="0"/>
              <a:t>‹#›</a:t>
            </a:fld>
            <a:endParaRPr lang="en-GB"/>
          </a:p>
        </p:txBody>
      </p:sp>
    </p:spTree>
    <p:extLst>
      <p:ext uri="{BB962C8B-B14F-4D97-AF65-F5344CB8AC3E}">
        <p14:creationId xmlns:p14="http://schemas.microsoft.com/office/powerpoint/2010/main" val="81003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guess</a:t>
            </a:r>
            <a:r>
              <a:rPr lang="en-GB" baseline="0" dirty="0"/>
              <a:t> micro-structural information is important everywhere but particularly in LLMICs which has more “inefficiencies” </a:t>
            </a:r>
            <a:endParaRPr lang="en-GB" dirty="0"/>
          </a:p>
        </p:txBody>
      </p:sp>
      <p:sp>
        <p:nvSpPr>
          <p:cNvPr id="4" name="Slide Number Placeholder 3"/>
          <p:cNvSpPr>
            <a:spLocks noGrp="1"/>
          </p:cNvSpPr>
          <p:nvPr>
            <p:ph type="sldNum" sz="quarter" idx="10"/>
          </p:nvPr>
        </p:nvSpPr>
        <p:spPr/>
        <p:txBody>
          <a:bodyPr/>
          <a:lstStyle/>
          <a:p>
            <a:fld id="{5438A5DE-12B9-476A-B8B1-93F5ED4F3ABF}" type="slidenum">
              <a:rPr lang="en-GB" smtClean="0"/>
              <a:t>2</a:t>
            </a:fld>
            <a:endParaRPr lang="en-GB"/>
          </a:p>
        </p:txBody>
      </p:sp>
    </p:spTree>
    <p:extLst>
      <p:ext uri="{BB962C8B-B14F-4D97-AF65-F5344CB8AC3E}">
        <p14:creationId xmlns:p14="http://schemas.microsoft.com/office/powerpoint/2010/main" val="2377599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23CADD-14A7-4586-B8C2-53DB6DFF1D37}"/>
              </a:ext>
            </a:extLst>
          </p:cNvPr>
          <p:cNvPicPr>
            <a:picLocks noChangeAspect="1"/>
          </p:cNvPicPr>
          <p:nvPr userDrawn="1"/>
        </p:nvPicPr>
        <p:blipFill>
          <a:blip r:embed="rId2"/>
          <a:stretch>
            <a:fillRect/>
          </a:stretch>
        </p:blipFill>
        <p:spPr>
          <a:xfrm>
            <a:off x="0" y="3534648"/>
            <a:ext cx="9144000" cy="2870200"/>
          </a:xfrm>
          <a:prstGeom prst="rect">
            <a:avLst/>
          </a:prstGeom>
        </p:spPr>
      </p:pic>
      <p:sp>
        <p:nvSpPr>
          <p:cNvPr id="2" name="Title 1"/>
          <p:cNvSpPr>
            <a:spLocks noGrp="1"/>
          </p:cNvSpPr>
          <p:nvPr>
            <p:ph type="ctrTitle"/>
          </p:nvPr>
        </p:nvSpPr>
        <p:spPr>
          <a:xfrm>
            <a:off x="323850" y="1568358"/>
            <a:ext cx="6615800" cy="2880000"/>
          </a:xfrm>
        </p:spPr>
        <p:txBody>
          <a:bodyPr anchor="t" anchorCtr="0"/>
          <a:lstStyle>
            <a:lvl1pPr algn="l">
              <a:defRPr sz="4400"/>
            </a:lvl1pPr>
          </a:lstStyle>
          <a:p>
            <a:r>
              <a:rPr lang="en-US" dirty="0"/>
              <a:t>Click to edit Master title style</a:t>
            </a:r>
          </a:p>
        </p:txBody>
      </p:sp>
      <p:pic>
        <p:nvPicPr>
          <p:cNvPr id="8" name="Picture 7" descr="TripeAccred_Lockup_black.ai">
            <a:extLst>
              <a:ext uri="{FF2B5EF4-FFF2-40B4-BE49-F238E27FC236}">
                <a16:creationId xmlns:a16="http://schemas.microsoft.com/office/drawing/2014/main" id="{99CE38EE-5BD2-418B-ACFD-7C5A02B1EF6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8722" y="5850890"/>
            <a:ext cx="2302971" cy="553958"/>
          </a:xfrm>
          <a:prstGeom prst="rect">
            <a:avLst/>
          </a:prstGeom>
        </p:spPr>
      </p:pic>
      <p:pic>
        <p:nvPicPr>
          <p:cNvPr id="9" name="Picture 8" descr="UoL_Logo.eps">
            <a:extLst>
              <a:ext uri="{FF2B5EF4-FFF2-40B4-BE49-F238E27FC236}">
                <a16:creationId xmlns:a16="http://schemas.microsoft.com/office/drawing/2014/main" id="{5B75023E-FC4B-454C-89AA-4A06AB0B051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39650" y="393128"/>
            <a:ext cx="1897356" cy="541638"/>
          </a:xfrm>
          <a:prstGeom prst="rect">
            <a:avLst/>
          </a:prstGeom>
        </p:spPr>
      </p:pic>
      <p:cxnSp>
        <p:nvCxnSpPr>
          <p:cNvPr id="10" name="Straight Connector 9">
            <a:extLst>
              <a:ext uri="{FF2B5EF4-FFF2-40B4-BE49-F238E27FC236}">
                <a16:creationId xmlns:a16="http://schemas.microsoft.com/office/drawing/2014/main" id="{53123C96-9F2B-410C-B59E-E9C96C5CAB96}"/>
              </a:ext>
            </a:extLst>
          </p:cNvPr>
          <p:cNvCxnSpPr>
            <a:cxnSpLocks/>
          </p:cNvCxnSpPr>
          <p:nvPr userDrawn="1"/>
        </p:nvCxnSpPr>
        <p:spPr>
          <a:xfrm>
            <a:off x="338722" y="1066791"/>
            <a:ext cx="848142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7545325-A9FA-4284-AD37-86FC88CA36FB}"/>
              </a:ext>
            </a:extLst>
          </p:cNvPr>
          <p:cNvSpPr txBox="1"/>
          <p:nvPr userDrawn="1"/>
        </p:nvSpPr>
        <p:spPr>
          <a:xfrm>
            <a:off x="323849" y="732572"/>
            <a:ext cx="4609181" cy="246221"/>
          </a:xfrm>
          <a:prstGeom prst="rect">
            <a:avLst/>
          </a:prstGeom>
          <a:noFill/>
        </p:spPr>
        <p:txBody>
          <a:bodyPr wrap="square" lIns="0" tIns="0" rIns="0" bIns="0" rtlCol="0">
            <a:spAutoFit/>
          </a:bodyPr>
          <a:lstStyle/>
          <a:p>
            <a:pPr algn="l"/>
            <a:r>
              <a:rPr lang="en-US" sz="1600" b="1" dirty="0">
                <a:latin typeface="Arial"/>
                <a:cs typeface="Arial"/>
              </a:rPr>
              <a:t>Leeds University Business</a:t>
            </a:r>
            <a:r>
              <a:rPr lang="en-US" sz="1600" b="1" baseline="0" dirty="0">
                <a:latin typeface="Arial"/>
                <a:cs typeface="Arial"/>
              </a:rPr>
              <a:t> School</a:t>
            </a:r>
            <a:endParaRPr lang="en-US" sz="1600" b="1" dirty="0">
              <a:latin typeface="Arial"/>
              <a:cs typeface="Arial"/>
            </a:endParaRPr>
          </a:p>
        </p:txBody>
      </p:sp>
    </p:spTree>
    <p:extLst>
      <p:ext uri="{BB962C8B-B14F-4D97-AF65-F5344CB8AC3E}">
        <p14:creationId xmlns:p14="http://schemas.microsoft.com/office/powerpoint/2010/main" val="191215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9090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92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6150" y="1295400"/>
            <a:ext cx="5184000" cy="4248000"/>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323849" y="1295522"/>
            <a:ext cx="3135313" cy="42559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6" name="Title 1">
            <a:extLst>
              <a:ext uri="{FF2B5EF4-FFF2-40B4-BE49-F238E27FC236}">
                <a16:creationId xmlns:a16="http://schemas.microsoft.com/office/drawing/2014/main" id="{3875BA27-E37C-450B-ADF5-4666D4AA9C4D}"/>
              </a:ext>
            </a:extLst>
          </p:cNvPr>
          <p:cNvSpPr>
            <a:spLocks noGrp="1"/>
          </p:cNvSpPr>
          <p:nvPr>
            <p:ph type="title"/>
          </p:nvPr>
        </p:nvSpPr>
        <p:spPr>
          <a:xfrm>
            <a:off x="315228" y="216000"/>
            <a:ext cx="6452772" cy="792000"/>
          </a:xfrm>
        </p:spPr>
        <p:txBody>
          <a:bodyPr/>
          <a:lstStyle/>
          <a:p>
            <a:r>
              <a:rPr lang="en-US"/>
              <a:t>Click to edit Master title style</a:t>
            </a:r>
            <a:endParaRPr lang="en-US" dirty="0"/>
          </a:p>
        </p:txBody>
      </p:sp>
    </p:spTree>
    <p:extLst>
      <p:ext uri="{BB962C8B-B14F-4D97-AF65-F5344CB8AC3E}">
        <p14:creationId xmlns:p14="http://schemas.microsoft.com/office/powerpoint/2010/main" val="104156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2000" y="4911305"/>
            <a:ext cx="6480000" cy="405480"/>
          </a:xfr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332000" y="1311305"/>
            <a:ext cx="6480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332000" y="5375153"/>
            <a:ext cx="6480000" cy="217487"/>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1268270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Grid">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23850" y="1295400"/>
            <a:ext cx="3060000" cy="4248000"/>
          </a:xfrm>
          <a:prstGeom prst="rect">
            <a:avLst/>
          </a:prstGeom>
        </p:spPr>
        <p:txBody>
          <a:bodyPr vert="horz"/>
          <a:lstStyle>
            <a:lvl1pPr>
              <a:defRPr sz="1600"/>
            </a:lvl1pPr>
          </a:lstStyle>
          <a:p>
            <a:r>
              <a:rPr lang="en-US"/>
              <a:t>Click icon to add picture</a:t>
            </a:r>
            <a:endParaRPr lang="en-US" dirty="0"/>
          </a:p>
        </p:txBody>
      </p:sp>
      <p:sp>
        <p:nvSpPr>
          <p:cNvPr id="13" name="Picture Placeholder 11"/>
          <p:cNvSpPr>
            <a:spLocks noGrp="1"/>
          </p:cNvSpPr>
          <p:nvPr>
            <p:ph type="pic" sz="quarter" idx="11"/>
          </p:nvPr>
        </p:nvSpPr>
        <p:spPr>
          <a:xfrm>
            <a:off x="3582297" y="1295400"/>
            <a:ext cx="2519703" cy="2034000"/>
          </a:xfrm>
          <a:prstGeom prst="rect">
            <a:avLst/>
          </a:prstGeom>
        </p:spPr>
        <p:txBody>
          <a:bodyPr vert="horz"/>
          <a:lstStyle>
            <a:lvl1pPr>
              <a:defRPr sz="1600"/>
            </a:lvl1pPr>
          </a:lstStyle>
          <a:p>
            <a:r>
              <a:rPr lang="en-US" dirty="0"/>
              <a:t>Click icon to add picture</a:t>
            </a:r>
          </a:p>
        </p:txBody>
      </p:sp>
      <p:sp>
        <p:nvSpPr>
          <p:cNvPr id="14" name="Picture Placeholder 11"/>
          <p:cNvSpPr>
            <a:spLocks noGrp="1"/>
          </p:cNvSpPr>
          <p:nvPr>
            <p:ph type="pic" sz="quarter" idx="12"/>
          </p:nvPr>
        </p:nvSpPr>
        <p:spPr>
          <a:xfrm>
            <a:off x="3582297" y="3509400"/>
            <a:ext cx="2519703" cy="2034000"/>
          </a:xfrm>
          <a:prstGeom prst="rect">
            <a:avLst/>
          </a:prstGeom>
        </p:spPr>
        <p:txBody>
          <a:bodyPr vert="horz"/>
          <a:lstStyle>
            <a:lvl1pPr>
              <a:defRPr sz="1600"/>
            </a:lvl1pPr>
          </a:lstStyle>
          <a:p>
            <a:r>
              <a:rPr lang="en-US" dirty="0"/>
              <a:t>Click icon to add picture</a:t>
            </a:r>
          </a:p>
        </p:txBody>
      </p:sp>
      <p:sp>
        <p:nvSpPr>
          <p:cNvPr id="17" name="Picture Placeholder 11"/>
          <p:cNvSpPr>
            <a:spLocks noGrp="1"/>
          </p:cNvSpPr>
          <p:nvPr>
            <p:ph type="pic" sz="quarter" idx="13"/>
          </p:nvPr>
        </p:nvSpPr>
        <p:spPr>
          <a:xfrm>
            <a:off x="6300447" y="1295400"/>
            <a:ext cx="2519703" cy="2034000"/>
          </a:xfrm>
          <a:prstGeom prst="rect">
            <a:avLst/>
          </a:prstGeom>
        </p:spPr>
        <p:txBody>
          <a:bodyPr vert="horz"/>
          <a:lstStyle>
            <a:lvl1pPr>
              <a:defRPr sz="1600"/>
            </a:lvl1pPr>
          </a:lstStyle>
          <a:p>
            <a:r>
              <a:rPr lang="en-US" dirty="0"/>
              <a:t>Click icon to add picture</a:t>
            </a:r>
          </a:p>
        </p:txBody>
      </p:sp>
      <p:sp>
        <p:nvSpPr>
          <p:cNvPr id="18" name="Picture Placeholder 11"/>
          <p:cNvSpPr>
            <a:spLocks noGrp="1"/>
          </p:cNvSpPr>
          <p:nvPr>
            <p:ph type="pic" sz="quarter" idx="14"/>
          </p:nvPr>
        </p:nvSpPr>
        <p:spPr>
          <a:xfrm>
            <a:off x="6300447" y="3509400"/>
            <a:ext cx="2519703" cy="2034000"/>
          </a:xfrm>
          <a:prstGeom prst="rect">
            <a:avLst/>
          </a:prstGeom>
        </p:spPr>
        <p:txBody>
          <a:bodyPr vert="horz"/>
          <a:lstStyle>
            <a:lvl1pPr>
              <a:defRPr sz="1600"/>
            </a:lvl1pPr>
          </a:lstStyle>
          <a:p>
            <a:r>
              <a:rPr lang="en-US" dirty="0"/>
              <a:t>Click icon to add picture</a:t>
            </a:r>
          </a:p>
        </p:txBody>
      </p:sp>
      <p:sp>
        <p:nvSpPr>
          <p:cNvPr id="10" name="Title 1">
            <a:extLst>
              <a:ext uri="{FF2B5EF4-FFF2-40B4-BE49-F238E27FC236}">
                <a16:creationId xmlns:a16="http://schemas.microsoft.com/office/drawing/2014/main" id="{0ED7E14C-99C3-4D6C-BA11-EF45EF24798F}"/>
              </a:ext>
            </a:extLst>
          </p:cNvPr>
          <p:cNvSpPr>
            <a:spLocks noGrp="1"/>
          </p:cNvSpPr>
          <p:nvPr>
            <p:ph type="title"/>
          </p:nvPr>
        </p:nvSpPr>
        <p:spPr>
          <a:xfrm>
            <a:off x="288000" y="217283"/>
            <a:ext cx="6393458" cy="787649"/>
          </a:xfrm>
        </p:spPr>
        <p:txBody>
          <a:bodyPr/>
          <a:lstStyle/>
          <a:p>
            <a:r>
              <a:rPr lang="en-US"/>
              <a:t>Click to edit Master title style</a:t>
            </a:r>
            <a:endParaRPr lang="en-GB" dirty="0"/>
          </a:p>
        </p:txBody>
      </p:sp>
    </p:spTree>
    <p:extLst>
      <p:ext uri="{BB962C8B-B14F-4D97-AF65-F5344CB8AC3E}">
        <p14:creationId xmlns:p14="http://schemas.microsoft.com/office/powerpoint/2010/main" val="247819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tat">
    <p:spTree>
      <p:nvGrpSpPr>
        <p:cNvPr id="1" name=""/>
        <p:cNvGrpSpPr/>
        <p:nvPr/>
      </p:nvGrpSpPr>
      <p:grpSpPr>
        <a:xfrm>
          <a:off x="0" y="0"/>
          <a:ext cx="0" cy="0"/>
          <a:chOff x="0" y="0"/>
          <a:chExt cx="0" cy="0"/>
        </a:xfrm>
      </p:grpSpPr>
      <p:pic>
        <p:nvPicPr>
          <p:cNvPr id="13" name="Picture 12" descr="171116-1837- 107_TESTEDIT.jpg">
            <a:extLst>
              <a:ext uri="{FF2B5EF4-FFF2-40B4-BE49-F238E27FC236}">
                <a16:creationId xmlns:a16="http://schemas.microsoft.com/office/drawing/2014/main" id="{867BB8C0-6EF1-434B-B9E1-986E5DFF53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B4BA38EF-CCEA-4694-AAD5-10D5479D440C}"/>
              </a:ext>
            </a:extLst>
          </p:cNvPr>
          <p:cNvSpPr/>
          <p:nvPr userDrawn="1"/>
        </p:nvSpPr>
        <p:spPr>
          <a:xfrm>
            <a:off x="0" y="0"/>
            <a:ext cx="3075214" cy="6858000"/>
          </a:xfrm>
          <a:prstGeom prst="rect">
            <a:avLst/>
          </a:prstGeom>
          <a:solidFill>
            <a:schemeClr val="accent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066A19-6F4F-47BB-8AC4-6ABD58F31257}"/>
              </a:ext>
            </a:extLst>
          </p:cNvPr>
          <p:cNvSpPr txBox="1"/>
          <p:nvPr userDrawn="1"/>
        </p:nvSpPr>
        <p:spPr>
          <a:xfrm>
            <a:off x="289475" y="804897"/>
            <a:ext cx="1514928" cy="677108"/>
          </a:xfrm>
          <a:prstGeom prst="rect">
            <a:avLst/>
          </a:prstGeom>
          <a:noFill/>
        </p:spPr>
        <p:txBody>
          <a:bodyPr wrap="square" lIns="0" tIns="0" rIns="0" bIns="0" rtlCol="0">
            <a:spAutoFit/>
          </a:bodyPr>
          <a:lstStyle/>
          <a:p>
            <a:r>
              <a:rPr lang="en-US" sz="4400" b="1" dirty="0">
                <a:solidFill>
                  <a:srgbClr val="FFFFFF"/>
                </a:solidFill>
                <a:latin typeface="Arial"/>
                <a:cs typeface="Arial"/>
              </a:rPr>
              <a:t>No.</a:t>
            </a:r>
          </a:p>
        </p:txBody>
      </p:sp>
      <p:sp>
        <p:nvSpPr>
          <p:cNvPr id="16" name="TextBox 15">
            <a:extLst>
              <a:ext uri="{FF2B5EF4-FFF2-40B4-BE49-F238E27FC236}">
                <a16:creationId xmlns:a16="http://schemas.microsoft.com/office/drawing/2014/main" id="{D3DCC630-4DE3-442F-951A-A81581D023B7}"/>
              </a:ext>
            </a:extLst>
          </p:cNvPr>
          <p:cNvSpPr txBox="1"/>
          <p:nvPr userDrawn="1"/>
        </p:nvSpPr>
        <p:spPr>
          <a:xfrm>
            <a:off x="314540" y="1543880"/>
            <a:ext cx="2412999" cy="2423740"/>
          </a:xfrm>
          <a:prstGeom prst="rect">
            <a:avLst/>
          </a:prstGeom>
          <a:noFill/>
        </p:spPr>
        <p:txBody>
          <a:bodyPr wrap="square" lIns="0" tIns="0" rIns="0" bIns="0" rtlCol="0">
            <a:spAutoFit/>
          </a:bodyPr>
          <a:lstStyle/>
          <a:p>
            <a:r>
              <a:rPr lang="en-US" sz="2100" b="0" dirty="0">
                <a:solidFill>
                  <a:srgbClr val="FFFFFF"/>
                </a:solidFill>
                <a:latin typeface="Arial"/>
                <a:cs typeface="Arial"/>
              </a:rPr>
              <a:t>Click ‘View’, </a:t>
            </a:r>
          </a:p>
          <a:p>
            <a:r>
              <a:rPr lang="en-US" sz="2100" b="0" dirty="0">
                <a:solidFill>
                  <a:srgbClr val="FFFFFF"/>
                </a:solidFill>
                <a:latin typeface="Arial"/>
                <a:cs typeface="Arial"/>
              </a:rPr>
              <a:t>‘Slide Master’</a:t>
            </a:r>
            <a:r>
              <a:rPr lang="en-US" sz="2100" b="0" baseline="0" dirty="0">
                <a:solidFill>
                  <a:srgbClr val="FFFFFF"/>
                </a:solidFill>
                <a:latin typeface="Arial"/>
                <a:cs typeface="Arial"/>
              </a:rPr>
              <a:t> and edit the content </a:t>
            </a:r>
          </a:p>
          <a:p>
            <a:r>
              <a:rPr lang="en-US" sz="2100" b="0" baseline="0" dirty="0">
                <a:solidFill>
                  <a:srgbClr val="FFFFFF"/>
                </a:solidFill>
                <a:latin typeface="Arial"/>
                <a:cs typeface="Arial"/>
              </a:rPr>
              <a:t>of this slide</a:t>
            </a:r>
            <a:r>
              <a:rPr lang="en-US" sz="2100" b="0" dirty="0">
                <a:solidFill>
                  <a:srgbClr val="FFFFFF"/>
                </a:solidFill>
                <a:latin typeface="Arial"/>
                <a:cs typeface="Arial"/>
              </a:rPr>
              <a:t> </a:t>
            </a:r>
            <a:endParaRPr lang="en-US" sz="2100" b="0" baseline="0" dirty="0">
              <a:solidFill>
                <a:srgbClr val="FFFFFF"/>
              </a:solidFill>
              <a:latin typeface="Arial"/>
              <a:cs typeface="Arial"/>
            </a:endParaRPr>
          </a:p>
          <a:p>
            <a:pPr>
              <a:lnSpc>
                <a:spcPct val="50000"/>
              </a:lnSpc>
            </a:pPr>
            <a:endParaRPr lang="en-US" sz="2100" b="0" baseline="0" dirty="0">
              <a:solidFill>
                <a:srgbClr val="FFFF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FFFFFF"/>
                </a:solidFill>
                <a:latin typeface="Arial"/>
                <a:cs typeface="Arial"/>
              </a:rPr>
              <a:t>Before</a:t>
            </a:r>
            <a:r>
              <a:rPr lang="en-US" sz="1800" b="0" baseline="0" dirty="0">
                <a:solidFill>
                  <a:srgbClr val="FFFFFF"/>
                </a:solidFill>
                <a:latin typeface="Arial"/>
                <a:cs typeface="Arial"/>
              </a:rPr>
              <a:t> adding into your presentation</a:t>
            </a:r>
            <a:endParaRPr lang="en-US" sz="1800" b="0" dirty="0">
              <a:solidFill>
                <a:srgbClr val="FFFFFF"/>
              </a:solidFill>
              <a:latin typeface="Arial"/>
              <a:cs typeface="Arial"/>
            </a:endParaRPr>
          </a:p>
          <a:p>
            <a:endParaRPr lang="en-US" sz="2100" b="0" dirty="0">
              <a:solidFill>
                <a:srgbClr val="FFFFFF"/>
              </a:solidFill>
              <a:latin typeface="Arial"/>
              <a:cs typeface="Arial"/>
            </a:endParaRPr>
          </a:p>
        </p:txBody>
      </p:sp>
    </p:spTree>
    <p:extLst>
      <p:ext uri="{BB962C8B-B14F-4D97-AF65-F5344CB8AC3E}">
        <p14:creationId xmlns:p14="http://schemas.microsoft.com/office/powerpoint/2010/main" val="241997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B47516-4959-41EE-9246-8445EBD4FCD3}"/>
              </a:ext>
            </a:extLst>
          </p:cNvPr>
          <p:cNvPicPr>
            <a:picLocks noChangeAspect="1"/>
          </p:cNvPicPr>
          <p:nvPr userDrawn="1"/>
        </p:nvPicPr>
        <p:blipFill>
          <a:blip r:embed="rId2"/>
          <a:stretch>
            <a:fillRect/>
          </a:stretch>
        </p:blipFill>
        <p:spPr>
          <a:xfrm>
            <a:off x="0" y="3534648"/>
            <a:ext cx="9144000" cy="2870200"/>
          </a:xfrm>
          <a:prstGeom prst="rect">
            <a:avLst/>
          </a:prstGeom>
        </p:spPr>
      </p:pic>
      <p:sp>
        <p:nvSpPr>
          <p:cNvPr id="2" name="Title 1"/>
          <p:cNvSpPr>
            <a:spLocks noGrp="1"/>
          </p:cNvSpPr>
          <p:nvPr>
            <p:ph type="ctrTitle"/>
          </p:nvPr>
        </p:nvSpPr>
        <p:spPr>
          <a:xfrm>
            <a:off x="332933" y="1568358"/>
            <a:ext cx="6606716" cy="2880000"/>
          </a:xfrm>
        </p:spPr>
        <p:txBody>
          <a:bodyPr anchor="t" anchorCtr="0"/>
          <a:lstStyle>
            <a:lvl1pPr algn="l">
              <a:defRPr sz="4400">
                <a:solidFill>
                  <a:schemeClr val="bg1"/>
                </a:solidFill>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53123C96-9F2B-410C-B59E-E9C96C5CAB96}"/>
              </a:ext>
            </a:extLst>
          </p:cNvPr>
          <p:cNvCxnSpPr>
            <a:cxnSpLocks/>
          </p:cNvCxnSpPr>
          <p:nvPr userDrawn="1"/>
        </p:nvCxnSpPr>
        <p:spPr>
          <a:xfrm>
            <a:off x="332933" y="1066791"/>
            <a:ext cx="8487217" cy="0"/>
          </a:xfrm>
          <a:prstGeom prst="line">
            <a:avLst/>
          </a:prstGeom>
          <a:ln w="190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7545325-A9FA-4284-AD37-86FC88CA36FB}"/>
              </a:ext>
            </a:extLst>
          </p:cNvPr>
          <p:cNvSpPr txBox="1"/>
          <p:nvPr userDrawn="1"/>
        </p:nvSpPr>
        <p:spPr>
          <a:xfrm>
            <a:off x="332933" y="732572"/>
            <a:ext cx="4600097" cy="246221"/>
          </a:xfrm>
          <a:prstGeom prst="rect">
            <a:avLst/>
          </a:prstGeom>
          <a:noFill/>
        </p:spPr>
        <p:txBody>
          <a:bodyPr wrap="square" lIns="0" tIns="0" rIns="0" bIns="0" rtlCol="0">
            <a:spAutoFit/>
          </a:bodyPr>
          <a:lstStyle/>
          <a:p>
            <a:pPr algn="l"/>
            <a:r>
              <a:rPr lang="en-US" sz="1600" b="1" dirty="0">
                <a:solidFill>
                  <a:schemeClr val="bg1"/>
                </a:solidFill>
                <a:latin typeface="Arial"/>
                <a:cs typeface="Arial"/>
              </a:rPr>
              <a:t>Leeds University Business</a:t>
            </a:r>
            <a:r>
              <a:rPr lang="en-US" sz="1600" b="1" baseline="0" dirty="0">
                <a:solidFill>
                  <a:schemeClr val="bg1"/>
                </a:solidFill>
                <a:latin typeface="Arial"/>
                <a:cs typeface="Arial"/>
              </a:rPr>
              <a:t> School</a:t>
            </a:r>
            <a:endParaRPr lang="en-US" sz="1600" b="1" dirty="0">
              <a:solidFill>
                <a:schemeClr val="bg1"/>
              </a:solidFill>
              <a:latin typeface="Arial"/>
              <a:cs typeface="Arial"/>
            </a:endParaRPr>
          </a:p>
        </p:txBody>
      </p:sp>
      <p:pic>
        <p:nvPicPr>
          <p:cNvPr id="12" name="Picture 11" descr="TripeAccred_Lockup_white.ai">
            <a:extLst>
              <a:ext uri="{FF2B5EF4-FFF2-40B4-BE49-F238E27FC236}">
                <a16:creationId xmlns:a16="http://schemas.microsoft.com/office/drawing/2014/main" id="{4A19C9C4-C49E-42A1-8A1F-3B127E7A39F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2934" y="5857939"/>
            <a:ext cx="2308760" cy="555351"/>
          </a:xfrm>
          <a:prstGeom prst="rect">
            <a:avLst/>
          </a:prstGeom>
        </p:spPr>
      </p:pic>
      <p:pic>
        <p:nvPicPr>
          <p:cNvPr id="13" name="Picture 12" descr="UoL_Logo_white.eps">
            <a:extLst>
              <a:ext uri="{FF2B5EF4-FFF2-40B4-BE49-F238E27FC236}">
                <a16:creationId xmlns:a16="http://schemas.microsoft.com/office/drawing/2014/main" id="{BFC07FE8-E2AE-4795-964E-4D8B6CE21FB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39650" y="393128"/>
            <a:ext cx="1897356" cy="541638"/>
          </a:xfrm>
          <a:prstGeom prst="rect">
            <a:avLst/>
          </a:prstGeom>
        </p:spPr>
      </p:pic>
    </p:spTree>
    <p:extLst>
      <p:ext uri="{BB962C8B-B14F-4D97-AF65-F5344CB8AC3E}">
        <p14:creationId xmlns:p14="http://schemas.microsoft.com/office/powerpoint/2010/main" val="229550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787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0" indent="0">
              <a:buNone/>
              <a:defRPr/>
            </a:lvl2pPr>
            <a:lvl3pPr marL="177800" indent="-177800">
              <a:buFont typeface="Arial" panose="020B0604020202020204" pitchFamily="34" charset="0"/>
              <a:buChar char="•"/>
              <a:tabLst/>
              <a:defRPr/>
            </a:lvl3pPr>
            <a:lvl4pPr marL="355600" indent="-177800">
              <a:defRPr/>
            </a:lvl4pPr>
            <a:lvl5pPr marL="0" indent="0">
              <a:buNone/>
              <a:defRPr i="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039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850" y="4450814"/>
            <a:ext cx="8496300" cy="1100674"/>
          </a:xfrm>
        </p:spPr>
        <p:txBody>
          <a:bodyPr anchor="t" anchorCtr="0"/>
          <a:lstStyle>
            <a:lvl1pPr>
              <a:defRPr sz="4400" b="0"/>
            </a:lvl1pPr>
          </a:lstStyle>
          <a:p>
            <a:r>
              <a:rPr lang="en-US" dirty="0"/>
              <a:t>Click to edit Master title style</a:t>
            </a:r>
          </a:p>
        </p:txBody>
      </p:sp>
      <p:sp>
        <p:nvSpPr>
          <p:cNvPr id="3" name="Text Placeholder 2"/>
          <p:cNvSpPr>
            <a:spLocks noGrp="1"/>
          </p:cNvSpPr>
          <p:nvPr>
            <p:ph type="body" idx="1"/>
          </p:nvPr>
        </p:nvSpPr>
        <p:spPr>
          <a:xfrm>
            <a:off x="323850" y="1295400"/>
            <a:ext cx="8496300" cy="3058235"/>
          </a:xfrm>
        </p:spPr>
        <p:txBody>
          <a:bodyPr anchor="b" anchorCtr="0"/>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99987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3850" y="1295401"/>
            <a:ext cx="4140150" cy="42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0900" y="1295401"/>
            <a:ext cx="4159250" cy="42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321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3850" y="1295401"/>
            <a:ext cx="4140150" cy="4248000"/>
          </a:xfrm>
        </p:spPr>
        <p:txBody>
          <a:bodyPr/>
          <a:lstStyle>
            <a:lvl1pPr marL="0" indent="0">
              <a:buNone/>
              <a:defRPr/>
            </a:lvl1pPr>
            <a:lvl2pPr marL="0" indent="0">
              <a:buNone/>
              <a:defRPr/>
            </a:lvl2pPr>
            <a:lvl3pPr marL="177800" indent="-177800">
              <a:buFont typeface="Arial" panose="020B0604020202020204" pitchFamily="34" charset="0"/>
              <a:buChar char="•"/>
              <a:defRPr/>
            </a:lvl3pPr>
            <a:lvl4pPr marL="355600" indent="-177800">
              <a:defRPr/>
            </a:lvl4pPr>
            <a:lvl5pPr marL="0" indent="0">
              <a:buFontTx/>
              <a:buNone/>
              <a:defRPr i="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0900" y="1305000"/>
            <a:ext cx="4159250" cy="4248000"/>
          </a:xfrm>
        </p:spPr>
        <p:txBody>
          <a:bodyPr/>
          <a:lstStyle>
            <a:lvl1pPr marL="0" indent="0">
              <a:buNone/>
              <a:defRPr/>
            </a:lvl1pPr>
            <a:lvl2pPr marL="0" indent="0">
              <a:buNone/>
              <a:defRPr/>
            </a:lvl2pPr>
            <a:lvl3pPr marL="177800" indent="-177800">
              <a:buFont typeface="Arial" panose="020B0604020202020204" pitchFamily="34" charset="0"/>
              <a:buChar char="•"/>
              <a:defRPr/>
            </a:lvl3pPr>
            <a:lvl4pPr marL="355600" indent="-177800">
              <a:defRPr/>
            </a:lvl4pPr>
            <a:lvl5pPr marL="0" indent="0">
              <a:buFontTx/>
              <a:buNone/>
              <a:defRPr i="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308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a:xfrm>
            <a:off x="315228" y="216000"/>
            <a:ext cx="6452772" cy="79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23850" y="1295401"/>
            <a:ext cx="4484818" cy="4248000"/>
          </a:xfrm>
        </p:spPr>
        <p:txBody>
          <a:bodyPr/>
          <a:lstStyle>
            <a:lvl1pPr marL="0" indent="0">
              <a:buNone/>
              <a:defRPr/>
            </a:lvl1pPr>
            <a:lvl2pPr marL="0" indent="0">
              <a:buNone/>
              <a:defRPr/>
            </a:lvl2pPr>
            <a:lvl3pPr marL="177800" indent="-177800">
              <a:buFont typeface="Arial" panose="020B0604020202020204" pitchFamily="34" charset="0"/>
              <a:buChar char="•"/>
              <a:defRPr/>
            </a:lvl3pPr>
            <a:lvl4pPr marL="355600" indent="-177800">
              <a:defRPr/>
            </a:lvl4pPr>
            <a:lvl5pPr marL="0" indent="0">
              <a:buFontTx/>
              <a:buNone/>
              <a:defRPr i="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04150" y="1295401"/>
            <a:ext cx="3816000" cy="4248000"/>
          </a:xfrm>
        </p:spPr>
        <p:txBody>
          <a:bodyPr/>
          <a:lstStyle>
            <a:lvl1pPr marL="0" indent="0">
              <a:buNone/>
              <a:defRPr/>
            </a:lvl1pPr>
            <a:lvl2pPr marL="0" indent="0">
              <a:buNone/>
              <a:defRPr/>
            </a:lvl2pPr>
            <a:lvl3pPr marL="177800" indent="-177800">
              <a:buFont typeface="Arial" panose="020B0604020202020204" pitchFamily="34" charset="0"/>
              <a:buChar char="•"/>
              <a:defRPr/>
            </a:lvl3pPr>
            <a:lvl4pPr marL="355600" indent="-177800">
              <a:defRPr/>
            </a:lvl4pPr>
            <a:lvl5pPr marL="0" indent="0">
              <a:buFontTx/>
              <a:buNone/>
              <a:defRPr i="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28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850" y="1295400"/>
            <a:ext cx="4139274"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23849" y="2275488"/>
            <a:ext cx="4139275" cy="3276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0900" y="1295400"/>
            <a:ext cx="4175125"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60900" y="2275488"/>
            <a:ext cx="4159250" cy="3276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9F669AD-3D5E-4122-98A4-E43D73D05A89}"/>
              </a:ext>
            </a:extLst>
          </p:cNvPr>
          <p:cNvSpPr>
            <a:spLocks noGrp="1"/>
          </p:cNvSpPr>
          <p:nvPr>
            <p:ph type="title"/>
          </p:nvPr>
        </p:nvSpPr>
        <p:spPr>
          <a:xfrm>
            <a:off x="315228" y="216000"/>
            <a:ext cx="6452772" cy="792000"/>
          </a:xfrm>
        </p:spPr>
        <p:txBody>
          <a:bodyPr/>
          <a:lstStyle/>
          <a:p>
            <a:r>
              <a:rPr lang="en-US"/>
              <a:t>Click to edit Master title style</a:t>
            </a:r>
            <a:endParaRPr lang="en-US" dirty="0"/>
          </a:p>
        </p:txBody>
      </p:sp>
    </p:spTree>
    <p:extLst>
      <p:ext uri="{BB962C8B-B14F-4D97-AF65-F5344CB8AC3E}">
        <p14:creationId xmlns:p14="http://schemas.microsoft.com/office/powerpoint/2010/main" val="341207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TripeAccred_Lockup_black.ai">
            <a:extLst>
              <a:ext uri="{FF2B5EF4-FFF2-40B4-BE49-F238E27FC236}">
                <a16:creationId xmlns:a16="http://schemas.microsoft.com/office/drawing/2014/main" id="{2A83CEA1-678D-4897-8F50-0B981FAB7381}"/>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6480398" y="6059715"/>
            <a:ext cx="2356608" cy="566860"/>
          </a:xfrm>
          <a:prstGeom prst="rect">
            <a:avLst/>
          </a:prstGeom>
        </p:spPr>
      </p:pic>
      <p:sp>
        <p:nvSpPr>
          <p:cNvPr id="2" name="Title Placeholder 1"/>
          <p:cNvSpPr>
            <a:spLocks noGrp="1"/>
          </p:cNvSpPr>
          <p:nvPr>
            <p:ph type="title"/>
          </p:nvPr>
        </p:nvSpPr>
        <p:spPr>
          <a:xfrm>
            <a:off x="315228" y="216000"/>
            <a:ext cx="6452772" cy="792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323850" y="1296000"/>
            <a:ext cx="84963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descr="UoL_Logo.eps">
            <a:extLst>
              <a:ext uri="{FF2B5EF4-FFF2-40B4-BE49-F238E27FC236}">
                <a16:creationId xmlns:a16="http://schemas.microsoft.com/office/drawing/2014/main" id="{D6D8CA60-B02A-4958-8D17-810A89C72D3F}"/>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939650" y="393128"/>
            <a:ext cx="1897356" cy="541638"/>
          </a:xfrm>
          <a:prstGeom prst="rect">
            <a:avLst/>
          </a:prstGeom>
        </p:spPr>
      </p:pic>
      <p:cxnSp>
        <p:nvCxnSpPr>
          <p:cNvPr id="20" name="Straight Connector 19">
            <a:extLst>
              <a:ext uri="{FF2B5EF4-FFF2-40B4-BE49-F238E27FC236}">
                <a16:creationId xmlns:a16="http://schemas.microsoft.com/office/drawing/2014/main" id="{640EB66D-316C-499C-992B-B8FAE250DA18}"/>
              </a:ext>
            </a:extLst>
          </p:cNvPr>
          <p:cNvCxnSpPr>
            <a:cxnSpLocks/>
          </p:cNvCxnSpPr>
          <p:nvPr userDrawn="1"/>
        </p:nvCxnSpPr>
        <p:spPr>
          <a:xfrm>
            <a:off x="323850" y="1066791"/>
            <a:ext cx="8496300" cy="0"/>
          </a:xfrm>
          <a:prstGeom prst="line">
            <a:avLst/>
          </a:prstGeom>
          <a:noFill/>
          <a:ln w="19050" cap="flat" cmpd="sng" algn="ctr">
            <a:solidFill>
              <a:srgbClr val="000000"/>
            </a:solidFill>
            <a:prstDash val="solid"/>
            <a:miter lim="800000"/>
          </a:ln>
          <a:effectLst/>
        </p:spPr>
      </p:cxnSp>
      <p:sp>
        <p:nvSpPr>
          <p:cNvPr id="22" name="TextBox 21">
            <a:extLst>
              <a:ext uri="{FF2B5EF4-FFF2-40B4-BE49-F238E27FC236}">
                <a16:creationId xmlns:a16="http://schemas.microsoft.com/office/drawing/2014/main" id="{0CFA6F87-4D14-48F8-BB18-EE3294BC2426}"/>
              </a:ext>
            </a:extLst>
          </p:cNvPr>
          <p:cNvSpPr txBox="1"/>
          <p:nvPr userDrawn="1"/>
        </p:nvSpPr>
        <p:spPr>
          <a:xfrm>
            <a:off x="309758" y="6113712"/>
            <a:ext cx="3388593" cy="172355"/>
          </a:xfrm>
          <a:prstGeom prst="rect">
            <a:avLst/>
          </a:prstGeom>
          <a:noFill/>
        </p:spPr>
        <p:txBody>
          <a:bodyPr wrap="square" lIns="0" tIns="0" rIns="0" bIns="0" rtlCol="0">
            <a:spAutoFit/>
          </a:bodyPr>
          <a:lstStyle/>
          <a:p>
            <a:pPr defTabSz="914400" fontAlgn="base">
              <a:lnSpc>
                <a:spcPct val="80000"/>
              </a:lnSpc>
              <a:spcBef>
                <a:spcPct val="0"/>
              </a:spcBef>
              <a:spcAft>
                <a:spcPct val="0"/>
              </a:spcAft>
            </a:pPr>
            <a:r>
              <a:rPr lang="en-US" sz="1400" b="1" dirty="0">
                <a:solidFill>
                  <a:srgbClr val="000000"/>
                </a:solidFill>
                <a:latin typeface="Arial" panose="020B0604020202020204" pitchFamily="34" charset="0"/>
                <a:ea typeface="Geneva" pitchFamily="122" charset="-128"/>
              </a:rPr>
              <a:t>Leeds University Business School</a:t>
            </a:r>
          </a:p>
        </p:txBody>
      </p:sp>
      <p:grpSp>
        <p:nvGrpSpPr>
          <p:cNvPr id="23" name="Group 22">
            <a:extLst>
              <a:ext uri="{FF2B5EF4-FFF2-40B4-BE49-F238E27FC236}">
                <a16:creationId xmlns:a16="http://schemas.microsoft.com/office/drawing/2014/main" id="{1F0657E8-B3A6-4058-B0F7-CF6542BD098F}"/>
              </a:ext>
            </a:extLst>
          </p:cNvPr>
          <p:cNvGrpSpPr/>
          <p:nvPr userDrawn="1"/>
        </p:nvGrpSpPr>
        <p:grpSpPr>
          <a:xfrm>
            <a:off x="0" y="5725298"/>
            <a:ext cx="9144000" cy="134165"/>
            <a:chOff x="0" y="5120118"/>
            <a:chExt cx="9162160" cy="131482"/>
          </a:xfrm>
        </p:grpSpPr>
        <p:sp>
          <p:nvSpPr>
            <p:cNvPr id="24" name="Rectangle 23">
              <a:extLst>
                <a:ext uri="{FF2B5EF4-FFF2-40B4-BE49-F238E27FC236}">
                  <a16:creationId xmlns:a16="http://schemas.microsoft.com/office/drawing/2014/main" id="{5B0CF008-906D-45E7-8D14-C522A74C2418}"/>
                </a:ext>
              </a:extLst>
            </p:cNvPr>
            <p:cNvSpPr/>
            <p:nvPr userDrawn="1"/>
          </p:nvSpPr>
          <p:spPr>
            <a:xfrm>
              <a:off x="0" y="5120118"/>
              <a:ext cx="1308880" cy="131482"/>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2C1DB97D-BEED-46E4-AA00-4D0593ED7E88}"/>
                </a:ext>
              </a:extLst>
            </p:cNvPr>
            <p:cNvSpPr/>
            <p:nvPr userDrawn="1"/>
          </p:nvSpPr>
          <p:spPr>
            <a:xfrm>
              <a:off x="1308880" y="5120118"/>
              <a:ext cx="1308880" cy="13148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ED675BE7-0FA2-4434-B4E8-6C4F546E9A8F}"/>
                </a:ext>
              </a:extLst>
            </p:cNvPr>
            <p:cNvSpPr/>
            <p:nvPr userDrawn="1"/>
          </p:nvSpPr>
          <p:spPr>
            <a:xfrm>
              <a:off x="2617760" y="5120118"/>
              <a:ext cx="1308880" cy="131482"/>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40268AB0-E19E-454A-AD2A-A1B872C95244}"/>
                </a:ext>
              </a:extLst>
            </p:cNvPr>
            <p:cNvSpPr/>
            <p:nvPr userDrawn="1"/>
          </p:nvSpPr>
          <p:spPr>
            <a:xfrm>
              <a:off x="3926640" y="5120118"/>
              <a:ext cx="1308880" cy="131482"/>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92541FF0-7ED7-400B-AB0A-87BBE523E36A}"/>
                </a:ext>
              </a:extLst>
            </p:cNvPr>
            <p:cNvSpPr/>
            <p:nvPr userDrawn="1"/>
          </p:nvSpPr>
          <p:spPr>
            <a:xfrm>
              <a:off x="5235520" y="5120118"/>
              <a:ext cx="1308880" cy="13148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96201762-4B03-4528-A68E-0F6510B6B151}"/>
                </a:ext>
              </a:extLst>
            </p:cNvPr>
            <p:cNvSpPr/>
            <p:nvPr userDrawn="1"/>
          </p:nvSpPr>
          <p:spPr>
            <a:xfrm>
              <a:off x="6544400" y="5120118"/>
              <a:ext cx="1308880" cy="131482"/>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76289A26-49EC-443E-84C0-1BAAC5CAA16C}"/>
                </a:ext>
              </a:extLst>
            </p:cNvPr>
            <p:cNvSpPr/>
            <p:nvPr userDrawn="1"/>
          </p:nvSpPr>
          <p:spPr>
            <a:xfrm>
              <a:off x="7853280" y="5120118"/>
              <a:ext cx="1308880" cy="131482"/>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482523055"/>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97" r:id="rId4"/>
    <p:sldLayoutId id="2147483687" r:id="rId5"/>
    <p:sldLayoutId id="2147483688" r:id="rId6"/>
    <p:sldLayoutId id="2147483698" r:id="rId7"/>
    <p:sldLayoutId id="2147483699" r:id="rId8"/>
    <p:sldLayoutId id="2147483689" r:id="rId9"/>
    <p:sldLayoutId id="2147483690" r:id="rId10"/>
    <p:sldLayoutId id="2147483691" r:id="rId11"/>
    <p:sldLayoutId id="2147483700" r:id="rId12"/>
    <p:sldLayoutId id="2147483701" r:id="rId13"/>
    <p:sldLayoutId id="2147483702" r:id="rId14"/>
    <p:sldLayoutId id="2147483703" r:id="rId15"/>
  </p:sldLayoutIdLst>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177800" indent="-177800" algn="l" defTabSz="914400" rtl="0" eaLnBrk="1" latinLnBrk="0" hangingPunct="1">
        <a:lnSpc>
          <a:spcPct val="100000"/>
        </a:lnSpc>
        <a:spcBef>
          <a:spcPts val="0"/>
        </a:spcBef>
        <a:spcAft>
          <a:spcPts val="300"/>
        </a:spcAft>
        <a:buFont typeface="Arial" panose="020B0604020202020204" pitchFamily="34" charset="0"/>
        <a:buChar char="•"/>
        <a:defRPr sz="1800" b="1" kern="1200">
          <a:solidFill>
            <a:schemeClr val="tx1"/>
          </a:solidFill>
          <a:latin typeface="+mn-lt"/>
          <a:ea typeface="+mn-ea"/>
          <a:cs typeface="+mn-cs"/>
        </a:defRPr>
      </a:lvl1pPr>
      <a:lvl2pPr marL="355600" indent="-1778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2pPr>
      <a:lvl3pPr marL="542925" indent="-187325"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3pPr>
      <a:lvl4pPr marL="720725" indent="-1778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4pPr>
      <a:lvl5pPr marL="898525" indent="-177800" algn="l" defTabSz="914400" rtl="0" eaLnBrk="1" latinLnBrk="0" hangingPunct="1">
        <a:lnSpc>
          <a:spcPct val="100000"/>
        </a:lnSpc>
        <a:spcBef>
          <a:spcPts val="0"/>
        </a:spcBef>
        <a:spcAft>
          <a:spcPts val="300"/>
        </a:spcAft>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userDrawn="1">
          <p15:clr>
            <a:srgbClr val="F26B43"/>
          </p15:clr>
        </p15:guide>
        <p15:guide id="2" pos="5556" userDrawn="1">
          <p15:clr>
            <a:srgbClr val="F26B43"/>
          </p15:clr>
        </p15:guide>
        <p15:guide id="3" pos="204" userDrawn="1">
          <p15:clr>
            <a:srgbClr val="F26B43"/>
          </p15:clr>
        </p15:guide>
        <p15:guide id="4" orient="horz" pos="586" userDrawn="1">
          <p15:clr>
            <a:srgbClr val="F26B43"/>
          </p15:clr>
        </p15:guide>
        <p15:guide id="5" orient="horz" pos="3494" userDrawn="1">
          <p15:clr>
            <a:srgbClr val="F26B43"/>
          </p15:clr>
        </p15:guide>
        <p15:guide id="6" pos="2822" userDrawn="1">
          <p15:clr>
            <a:srgbClr val="F26B43"/>
          </p15:clr>
        </p15:guide>
        <p15:guide id="7" pos="2936" userDrawn="1">
          <p15:clr>
            <a:srgbClr val="F26B43"/>
          </p15:clr>
        </p15:guide>
        <p15:guide id="8" orient="horz" pos="393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302B-7EE9-4A09-901A-242451C7C364}"/>
              </a:ext>
            </a:extLst>
          </p:cNvPr>
          <p:cNvSpPr>
            <a:spLocks noGrp="1"/>
          </p:cNvSpPr>
          <p:nvPr>
            <p:ph type="ctrTitle"/>
          </p:nvPr>
        </p:nvSpPr>
        <p:spPr>
          <a:xfrm>
            <a:off x="323849" y="1568358"/>
            <a:ext cx="8406493" cy="2880000"/>
          </a:xfrm>
        </p:spPr>
        <p:txBody>
          <a:bodyPr/>
          <a:lstStyle/>
          <a:p>
            <a:r>
              <a:rPr lang="en-GB" sz="3200" dirty="0"/>
              <a:t>Exchange Rate Determination in Low and Lower-Middle Income Countries: The Case of Sub-Saharan Africa</a:t>
            </a:r>
            <a:r>
              <a:rPr lang="en-GB" sz="4000" dirty="0"/>
              <a:t/>
            </a:r>
            <a:br>
              <a:rPr lang="en-GB" sz="4000" dirty="0"/>
            </a:br>
            <a:r>
              <a:rPr lang="en-GB" sz="2400" dirty="0"/>
              <a:t/>
            </a:r>
            <a:br>
              <a:rPr lang="en-GB" sz="2400" dirty="0"/>
            </a:br>
            <a:r>
              <a:rPr lang="en-GB" sz="1400" dirty="0"/>
              <a:t>Annina Kaltenbrunner, Leeds University Business School, a.kaltenbrunner@leeds.ac.uk</a:t>
            </a:r>
            <a:br>
              <a:rPr lang="en-GB" sz="1400" dirty="0"/>
            </a:br>
            <a:r>
              <a:rPr lang="en-GB" sz="1400" dirty="0"/>
              <a:t/>
            </a:r>
            <a:br>
              <a:rPr lang="en-GB" sz="1400" dirty="0"/>
            </a:br>
            <a:r>
              <a:rPr lang="en-GB" sz="1400" dirty="0"/>
              <a:t>Daniel Perez Ruiz, Leeds University Business School, bndapr@leeds.ac.uk</a:t>
            </a:r>
            <a:br>
              <a:rPr lang="en-GB" sz="1400" dirty="0"/>
            </a:br>
            <a:r>
              <a:rPr lang="en-GB" sz="1400" dirty="0"/>
              <a:t/>
            </a:r>
            <a:br>
              <a:rPr lang="en-GB" sz="1400" dirty="0"/>
            </a:br>
            <a:r>
              <a:rPr lang="en-GB" sz="1400" dirty="0"/>
              <a:t>Anjelo Okot, Leeds University Business School and Central Bank of Uganda, bn15ao@leeds.ac.uk</a:t>
            </a:r>
          </a:p>
        </p:txBody>
      </p:sp>
    </p:spTree>
    <p:extLst>
      <p:ext uri="{BB962C8B-B14F-4D97-AF65-F5344CB8AC3E}">
        <p14:creationId xmlns:p14="http://schemas.microsoft.com/office/powerpoint/2010/main" val="381090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GB" dirty="0"/>
          </a:p>
          <a:p>
            <a:r>
              <a:rPr lang="en-GB" dirty="0"/>
              <a:t>As in developed foreign exchange markets, </a:t>
            </a:r>
            <a:r>
              <a:rPr lang="en-GB" b="1" dirty="0"/>
              <a:t>banks</a:t>
            </a:r>
            <a:r>
              <a:rPr lang="en-GB" dirty="0"/>
              <a:t> are key actors in foreign exchange markets </a:t>
            </a:r>
          </a:p>
          <a:p>
            <a:r>
              <a:rPr lang="en-GB" dirty="0"/>
              <a:t>In contrast to developed FX markets, frequently dominated by </a:t>
            </a:r>
            <a:r>
              <a:rPr lang="en-GB" b="1" dirty="0"/>
              <a:t>foreign</a:t>
            </a:r>
            <a:r>
              <a:rPr lang="en-GB" dirty="0"/>
              <a:t> banks </a:t>
            </a:r>
          </a:p>
          <a:p>
            <a:pPr lvl="1"/>
            <a:r>
              <a:rPr lang="en-GB" dirty="0"/>
              <a:t>Key points of access for foreign institutional investors and often invest for their clients across the African continent.</a:t>
            </a:r>
          </a:p>
          <a:p>
            <a:pPr lvl="1"/>
            <a:r>
              <a:rPr lang="en-GB" dirty="0"/>
              <a:t>Bring expertise but also strengthen link to international funding conditions (contagion)</a:t>
            </a:r>
          </a:p>
          <a:p>
            <a:r>
              <a:rPr lang="en-GB" dirty="0"/>
              <a:t>Recent decline in corresponding banking and rise of regional/pan-African banks</a:t>
            </a:r>
          </a:p>
          <a:p>
            <a:pPr marL="0" indent="0">
              <a:buNone/>
            </a:pPr>
            <a:endParaRPr lang="en-GB" dirty="0"/>
          </a:p>
          <a:p>
            <a:r>
              <a:rPr lang="en-GB" dirty="0"/>
              <a:t>Importance of client rather than dealer flows  </a:t>
            </a:r>
          </a:p>
        </p:txBody>
      </p:sp>
      <p:sp>
        <p:nvSpPr>
          <p:cNvPr id="5" name="Title 1"/>
          <p:cNvSpPr>
            <a:spLocks noGrp="1"/>
          </p:cNvSpPr>
          <p:nvPr>
            <p:ph type="title"/>
          </p:nvPr>
        </p:nvSpPr>
        <p:spPr/>
        <p:txBody>
          <a:bodyPr>
            <a:normAutofit fontScale="90000"/>
          </a:bodyPr>
          <a:lstStyle/>
          <a:p>
            <a:r>
              <a:rPr lang="en-GB" sz="2200" dirty="0"/>
              <a:t>Working Paper 1: Microstructure and Exchange Rate Management </a:t>
            </a:r>
            <a:r>
              <a:rPr lang="en-GB" dirty="0"/>
              <a:t/>
            </a:r>
            <a:br>
              <a:rPr lang="en-GB" dirty="0"/>
            </a:br>
            <a:r>
              <a:rPr lang="en-GB" sz="2200" b="1" dirty="0"/>
              <a:t>Results 2: Microstructure – Actors </a:t>
            </a:r>
          </a:p>
        </p:txBody>
      </p:sp>
    </p:spTree>
    <p:extLst>
      <p:ext uri="{BB962C8B-B14F-4D97-AF65-F5344CB8AC3E}">
        <p14:creationId xmlns:p14="http://schemas.microsoft.com/office/powerpoint/2010/main" val="154779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buNone/>
            </a:pPr>
            <a:endParaRPr lang="en-GB" dirty="0"/>
          </a:p>
          <a:p>
            <a:r>
              <a:rPr lang="en-GB" dirty="0"/>
              <a:t>Low and erratic interbank liquidity, as well as the relatively large size and lumpiness of client flows, makes these flows relatively more important and gives those access to FX significant market, and power and ability to influence price dynamics </a:t>
            </a:r>
          </a:p>
          <a:p>
            <a:pPr lvl="1"/>
            <a:r>
              <a:rPr lang="en-GB" dirty="0"/>
              <a:t>For countries with low level of financial integration (Malawi, Sierra Leone, Zambia) -&gt; large commodity and mineral exporters</a:t>
            </a:r>
          </a:p>
          <a:p>
            <a:pPr lvl="1"/>
            <a:r>
              <a:rPr lang="en-GB" dirty="0"/>
              <a:t>In markets with a high participation of foreign investors (Ghana, Uganda), the foreign players can have significant impact on exchange rate movements</a:t>
            </a:r>
          </a:p>
          <a:p>
            <a:pPr lvl="1"/>
            <a:r>
              <a:rPr lang="en-GB" dirty="0"/>
              <a:t>(Foreign) Banks </a:t>
            </a:r>
          </a:p>
          <a:p>
            <a:pPr lvl="2"/>
            <a:r>
              <a:rPr lang="en-US" dirty="0"/>
              <a:t>Most of the trading activities occur among the major commercial banks.</a:t>
            </a:r>
            <a:r>
              <a:rPr lang="es-MX" dirty="0"/>
              <a:t> </a:t>
            </a:r>
            <a:endParaRPr lang="en-GB" dirty="0"/>
          </a:p>
        </p:txBody>
      </p:sp>
      <p:sp>
        <p:nvSpPr>
          <p:cNvPr id="5" name="Title 1"/>
          <p:cNvSpPr>
            <a:spLocks noGrp="1"/>
          </p:cNvSpPr>
          <p:nvPr>
            <p:ph type="title"/>
          </p:nvPr>
        </p:nvSpPr>
        <p:spPr/>
        <p:txBody>
          <a:bodyPr>
            <a:normAutofit fontScale="90000"/>
          </a:bodyPr>
          <a:lstStyle/>
          <a:p>
            <a:r>
              <a:rPr lang="en-GB" sz="2200" dirty="0"/>
              <a:t>Working Paper 1: Microstructure and Exchange Rate Management </a:t>
            </a:r>
            <a:r>
              <a:rPr lang="en-GB" dirty="0"/>
              <a:t/>
            </a:r>
            <a:br>
              <a:rPr lang="en-GB" dirty="0"/>
            </a:br>
            <a:r>
              <a:rPr lang="en-GB" sz="2200" b="1" dirty="0"/>
              <a:t>Results 2: Microstructure – Inefficiencies </a:t>
            </a:r>
          </a:p>
        </p:txBody>
      </p:sp>
    </p:spTree>
    <p:extLst>
      <p:ext uri="{BB962C8B-B14F-4D97-AF65-F5344CB8AC3E}">
        <p14:creationId xmlns:p14="http://schemas.microsoft.com/office/powerpoint/2010/main" val="184926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GB" dirty="0"/>
          </a:p>
          <a:p>
            <a:endParaRPr lang="en-GB" dirty="0"/>
          </a:p>
          <a:p>
            <a:r>
              <a:rPr lang="en-GB" dirty="0"/>
              <a:t>Peculiar feature of all case study foreign exchange markets is existence of </a:t>
            </a:r>
            <a:r>
              <a:rPr lang="en-GB" b="1" dirty="0"/>
              <a:t>foreign exchange market bureaus </a:t>
            </a:r>
          </a:p>
          <a:p>
            <a:pPr lvl="1"/>
            <a:r>
              <a:rPr lang="en-GB" dirty="0"/>
              <a:t>Provide access to spot/cash foreign exchange to the local population</a:t>
            </a:r>
            <a:endParaRPr lang="en-GB" b="1" dirty="0"/>
          </a:p>
          <a:p>
            <a:pPr lvl="1"/>
            <a:r>
              <a:rPr lang="en-GB" dirty="0"/>
              <a:t>No access to central bank liquidity and frequently not allowed to hold accounts offshore </a:t>
            </a:r>
          </a:p>
          <a:p>
            <a:pPr lvl="1"/>
            <a:r>
              <a:rPr lang="en-GB" dirty="0"/>
              <a:t>Further reduce availability of foreign exchange to interbank market (?)</a:t>
            </a:r>
          </a:p>
          <a:p>
            <a:pPr lvl="2"/>
            <a:r>
              <a:rPr lang="en-GB" dirty="0"/>
              <a:t>Collect cash from parallel market (?)</a:t>
            </a:r>
          </a:p>
          <a:p>
            <a:pPr lvl="2"/>
            <a:r>
              <a:rPr lang="en-GB" dirty="0"/>
              <a:t>Customer services </a:t>
            </a:r>
          </a:p>
        </p:txBody>
      </p:sp>
      <p:sp>
        <p:nvSpPr>
          <p:cNvPr id="5" name="Title 1"/>
          <p:cNvSpPr>
            <a:spLocks noGrp="1"/>
          </p:cNvSpPr>
          <p:nvPr>
            <p:ph type="title"/>
          </p:nvPr>
        </p:nvSpPr>
        <p:spPr/>
        <p:txBody>
          <a:bodyPr>
            <a:normAutofit fontScale="90000"/>
          </a:bodyPr>
          <a:lstStyle/>
          <a:p>
            <a:r>
              <a:rPr lang="en-GB" sz="2200" dirty="0"/>
              <a:t>Working Paper 1: Microstructure and Exchange Rate Management </a:t>
            </a:r>
            <a:r>
              <a:rPr lang="en-GB" dirty="0"/>
              <a:t/>
            </a:r>
            <a:br>
              <a:rPr lang="en-GB" dirty="0"/>
            </a:br>
            <a:r>
              <a:rPr lang="en-GB" sz="2200" b="1" dirty="0"/>
              <a:t>Results 2: Microstructure – Inefficiencies </a:t>
            </a:r>
          </a:p>
        </p:txBody>
      </p:sp>
    </p:spTree>
    <p:extLst>
      <p:ext uri="{BB962C8B-B14F-4D97-AF65-F5344CB8AC3E}">
        <p14:creationId xmlns:p14="http://schemas.microsoft.com/office/powerpoint/2010/main" val="388787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endParaRPr lang="en-GB" dirty="0"/>
          </a:p>
          <a:p>
            <a:pPr algn="just"/>
            <a:endParaRPr lang="en-GB" dirty="0"/>
          </a:p>
          <a:p>
            <a:pPr algn="just"/>
            <a:r>
              <a:rPr lang="en-GB" b="0" dirty="0" smtClean="0"/>
              <a:t>All case study countries </a:t>
            </a:r>
            <a:r>
              <a:rPr lang="en-GB" b="0" dirty="0"/>
              <a:t>have moved to a </a:t>
            </a:r>
            <a:r>
              <a:rPr lang="en-GB" dirty="0"/>
              <a:t>de-jure</a:t>
            </a:r>
            <a:r>
              <a:rPr lang="en-GB" b="0" dirty="0"/>
              <a:t> floating exchange rate </a:t>
            </a:r>
            <a:r>
              <a:rPr lang="en-GB" b="0" dirty="0" smtClean="0"/>
              <a:t>regime</a:t>
            </a:r>
          </a:p>
          <a:p>
            <a:pPr algn="just"/>
            <a:endParaRPr lang="en-GB" b="0" dirty="0"/>
          </a:p>
          <a:p>
            <a:pPr algn="just"/>
            <a:r>
              <a:rPr lang="en-GB" b="0" dirty="0" smtClean="0"/>
              <a:t>However, given </a:t>
            </a:r>
            <a:r>
              <a:rPr lang="en-GB" dirty="0"/>
              <a:t>limited and volatile liquidity in FX markets</a:t>
            </a:r>
            <a:r>
              <a:rPr lang="en-GB" b="0" dirty="0"/>
              <a:t>, central banks remain key actors in African LLMIC foreign exchange markets </a:t>
            </a:r>
            <a:r>
              <a:rPr lang="en-GB" b="0" dirty="0" smtClean="0"/>
              <a:t>&gt; </a:t>
            </a:r>
            <a:r>
              <a:rPr lang="en-GB" dirty="0" smtClean="0"/>
              <a:t>De-facto, </a:t>
            </a:r>
            <a:r>
              <a:rPr lang="en-GB" b="0" dirty="0" smtClean="0"/>
              <a:t>all </a:t>
            </a:r>
            <a:r>
              <a:rPr lang="en-GB" b="0" dirty="0"/>
              <a:t>central banks continue to </a:t>
            </a:r>
            <a:r>
              <a:rPr lang="en-GB" dirty="0"/>
              <a:t>intervene significantly </a:t>
            </a:r>
            <a:r>
              <a:rPr lang="en-GB" b="0" dirty="0"/>
              <a:t>in the foreign exchange </a:t>
            </a:r>
            <a:r>
              <a:rPr lang="en-GB" b="0" dirty="0" smtClean="0"/>
              <a:t>market</a:t>
            </a:r>
          </a:p>
          <a:p>
            <a:pPr marL="0" indent="0" algn="just">
              <a:buNone/>
            </a:pPr>
            <a:endParaRPr lang="en-GB" dirty="0"/>
          </a:p>
          <a:p>
            <a:pPr algn="just"/>
            <a:r>
              <a:rPr lang="en-GB" b="0" dirty="0" smtClean="0"/>
              <a:t>According to interviews, interventions </a:t>
            </a:r>
            <a:r>
              <a:rPr lang="en-GB" b="0" dirty="0"/>
              <a:t>are mainly aimed at </a:t>
            </a:r>
            <a:r>
              <a:rPr lang="en-GB" dirty="0"/>
              <a:t>smoothing exchange rate volatility </a:t>
            </a:r>
            <a:r>
              <a:rPr lang="en-GB" b="0" dirty="0"/>
              <a:t>and </a:t>
            </a:r>
            <a:r>
              <a:rPr lang="en-GB" dirty="0"/>
              <a:t>avoiding large and sudden changes in foreign exchange liquidity </a:t>
            </a:r>
            <a:endParaRPr lang="en-GB" dirty="0" smtClean="0"/>
          </a:p>
          <a:p>
            <a:pPr lvl="1" algn="just"/>
            <a:r>
              <a:rPr lang="en-GB" dirty="0" smtClean="0"/>
              <a:t>Some controversy over exchange rate level target in </a:t>
            </a:r>
            <a:r>
              <a:rPr lang="en-GB" b="0" dirty="0" smtClean="0"/>
              <a:t>Kenya </a:t>
            </a:r>
            <a:endParaRPr lang="en-GB" b="0" dirty="0"/>
          </a:p>
        </p:txBody>
      </p:sp>
      <p:sp>
        <p:nvSpPr>
          <p:cNvPr id="5" name="Title 1"/>
          <p:cNvSpPr>
            <a:spLocks noGrp="1"/>
          </p:cNvSpPr>
          <p:nvPr>
            <p:ph type="title"/>
          </p:nvPr>
        </p:nvSpPr>
        <p:spPr>
          <a:xfrm>
            <a:off x="323850" y="368400"/>
            <a:ext cx="6452772" cy="792000"/>
          </a:xfrm>
        </p:spPr>
        <p:txBody>
          <a:bodyPr>
            <a:normAutofit fontScale="90000"/>
          </a:bodyPr>
          <a:lstStyle/>
          <a:p>
            <a:r>
              <a:rPr lang="en-GB" sz="2200" dirty="0"/>
              <a:t>Working Paper 1: Microstructure and Exchange Rate Management </a:t>
            </a:r>
            <a:r>
              <a:rPr lang="en-GB" dirty="0"/>
              <a:t/>
            </a:r>
            <a:br>
              <a:rPr lang="en-GB" dirty="0"/>
            </a:br>
            <a:r>
              <a:rPr lang="en-GB" sz="2200" b="1" dirty="0"/>
              <a:t>Results </a:t>
            </a:r>
            <a:r>
              <a:rPr lang="en-GB" sz="2200" b="1" dirty="0" smtClean="0"/>
              <a:t>3: Central Bank Operations – Exchange Rate Regime</a:t>
            </a:r>
            <a:endParaRPr lang="en-GB" sz="2200" b="1" dirty="0"/>
          </a:p>
        </p:txBody>
      </p:sp>
    </p:spTree>
    <p:extLst>
      <p:ext uri="{BB962C8B-B14F-4D97-AF65-F5344CB8AC3E}">
        <p14:creationId xmlns:p14="http://schemas.microsoft.com/office/powerpoint/2010/main" val="390735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GB" b="1" dirty="0"/>
              <a:t>Variegated reasons for </a:t>
            </a:r>
            <a:r>
              <a:rPr lang="en-GB" b="1" dirty="0" smtClean="0"/>
              <a:t>interventions shaped by specific microstructures:</a:t>
            </a:r>
          </a:p>
          <a:p>
            <a:pPr marL="0" indent="0">
              <a:buNone/>
            </a:pPr>
            <a:endParaRPr lang="en-GB" b="1" dirty="0"/>
          </a:p>
          <a:p>
            <a:pPr lvl="1"/>
            <a:r>
              <a:rPr lang="en-GB" dirty="0" smtClean="0"/>
              <a:t>Deal </a:t>
            </a:r>
            <a:r>
              <a:rPr lang="en-GB" dirty="0"/>
              <a:t>with </a:t>
            </a:r>
            <a:r>
              <a:rPr lang="en-GB" b="1" dirty="0"/>
              <a:t>acute periods of foreign exchange illiquidity and securing vital imports</a:t>
            </a:r>
            <a:r>
              <a:rPr lang="en-GB" dirty="0"/>
              <a:t>, such as food staples and healthcare </a:t>
            </a:r>
            <a:r>
              <a:rPr lang="en-GB" dirty="0" smtClean="0"/>
              <a:t>products (e.g. Sierra Leone)</a:t>
            </a:r>
          </a:p>
          <a:p>
            <a:pPr marL="177800" lvl="1" indent="0">
              <a:buNone/>
            </a:pPr>
            <a:endParaRPr lang="en-GB" dirty="0"/>
          </a:p>
          <a:p>
            <a:pPr lvl="1"/>
            <a:r>
              <a:rPr lang="en-GB" dirty="0"/>
              <a:t>Manage the </a:t>
            </a:r>
            <a:r>
              <a:rPr lang="en-GB" b="1" dirty="0"/>
              <a:t>cycle of global liquidity </a:t>
            </a:r>
            <a:r>
              <a:rPr lang="en-GB" dirty="0"/>
              <a:t>and smoothing the impact of large foreign financial flows on the exchange </a:t>
            </a:r>
            <a:r>
              <a:rPr lang="en-GB" dirty="0" smtClean="0"/>
              <a:t>rate (e.g. Uganda and Ghana) </a:t>
            </a:r>
          </a:p>
          <a:p>
            <a:pPr marL="177800" lvl="1" indent="0">
              <a:buNone/>
            </a:pPr>
            <a:endParaRPr lang="en-GB" dirty="0"/>
          </a:p>
          <a:p>
            <a:pPr lvl="1"/>
            <a:r>
              <a:rPr lang="en-GB" dirty="0"/>
              <a:t>Avoid excessive depreciations to limit </a:t>
            </a:r>
            <a:r>
              <a:rPr lang="en-GB" b="1" dirty="0"/>
              <a:t>flight in dollar </a:t>
            </a:r>
            <a:r>
              <a:rPr lang="en-GB" dirty="0"/>
              <a:t>and for political reasons (currency strength as signal of economic strength) </a:t>
            </a:r>
            <a:r>
              <a:rPr lang="en-GB" dirty="0" smtClean="0"/>
              <a:t>(e.g. Kenya)</a:t>
            </a:r>
          </a:p>
          <a:p>
            <a:pPr marL="177800" lvl="1" indent="0">
              <a:buNone/>
            </a:pPr>
            <a:endParaRPr lang="en-GB" dirty="0"/>
          </a:p>
          <a:p>
            <a:pPr lvl="1"/>
            <a:r>
              <a:rPr lang="en-GB" b="1" dirty="0" smtClean="0"/>
              <a:t>Asymmetric interventions</a:t>
            </a:r>
            <a:r>
              <a:rPr lang="en-GB" dirty="0" smtClean="0"/>
              <a:t>: Generally</a:t>
            </a:r>
            <a:r>
              <a:rPr lang="en-GB" dirty="0"/>
              <a:t>, less concern for </a:t>
            </a:r>
            <a:r>
              <a:rPr lang="en-GB" dirty="0" smtClean="0"/>
              <a:t>appreciations than depreciations &gt; </a:t>
            </a:r>
            <a:r>
              <a:rPr lang="en-GB" b="1" dirty="0" smtClean="0"/>
              <a:t>real appreciations </a:t>
            </a:r>
            <a:endParaRPr lang="en-GB" b="1" dirty="0"/>
          </a:p>
          <a:p>
            <a:pPr lvl="2"/>
            <a:r>
              <a:rPr lang="en-GB" dirty="0"/>
              <a:t>Import dependent </a:t>
            </a:r>
          </a:p>
          <a:p>
            <a:pPr lvl="2"/>
            <a:r>
              <a:rPr lang="en-GB" dirty="0"/>
              <a:t>Commodity exports priced in dollar </a:t>
            </a:r>
          </a:p>
          <a:p>
            <a:pPr lvl="2"/>
            <a:r>
              <a:rPr lang="en-GB" dirty="0"/>
              <a:t>Contain appreciation to avoid excessive depreciation and accumulate reserves </a:t>
            </a:r>
          </a:p>
        </p:txBody>
      </p:sp>
      <p:sp>
        <p:nvSpPr>
          <p:cNvPr id="5" name="Title 1"/>
          <p:cNvSpPr>
            <a:spLocks noGrp="1"/>
          </p:cNvSpPr>
          <p:nvPr>
            <p:ph type="title"/>
          </p:nvPr>
        </p:nvSpPr>
        <p:spPr>
          <a:xfrm>
            <a:off x="323850" y="368400"/>
            <a:ext cx="6452772" cy="792000"/>
          </a:xfrm>
        </p:spPr>
        <p:txBody>
          <a:bodyPr>
            <a:normAutofit fontScale="90000"/>
          </a:bodyPr>
          <a:lstStyle/>
          <a:p>
            <a:r>
              <a:rPr lang="en-GB" sz="2200" dirty="0"/>
              <a:t>Working Paper 1: Microstructure and Exchange Rate Management </a:t>
            </a:r>
            <a:r>
              <a:rPr lang="en-GB" dirty="0"/>
              <a:t/>
            </a:r>
            <a:br>
              <a:rPr lang="en-GB" dirty="0"/>
            </a:br>
            <a:r>
              <a:rPr lang="en-GB" sz="2200" b="1" dirty="0"/>
              <a:t>Results </a:t>
            </a:r>
            <a:r>
              <a:rPr lang="en-GB" sz="2200" b="1" dirty="0" smtClean="0"/>
              <a:t>3: Central Bank Operations – Reasons for Interventions</a:t>
            </a:r>
            <a:endParaRPr lang="en-GB" sz="2200" b="1" dirty="0"/>
          </a:p>
        </p:txBody>
      </p:sp>
    </p:spTree>
    <p:extLst>
      <p:ext uri="{BB962C8B-B14F-4D97-AF65-F5344CB8AC3E}">
        <p14:creationId xmlns:p14="http://schemas.microsoft.com/office/powerpoint/2010/main" val="204345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GB" dirty="0" smtClean="0"/>
          </a:p>
          <a:p>
            <a:r>
              <a:rPr lang="en-GB" b="0" dirty="0" smtClean="0"/>
              <a:t>At </a:t>
            </a:r>
            <a:r>
              <a:rPr lang="en-GB" b="0" dirty="0"/>
              <a:t>the </a:t>
            </a:r>
            <a:r>
              <a:rPr lang="en-GB" b="0" dirty="0" smtClean="0"/>
              <a:t>same time </a:t>
            </a:r>
            <a:r>
              <a:rPr lang="en-GB" b="0" dirty="0"/>
              <a:t>though, </a:t>
            </a:r>
            <a:r>
              <a:rPr lang="en-GB" dirty="0"/>
              <a:t>microstructural weaknesses </a:t>
            </a:r>
            <a:r>
              <a:rPr lang="en-GB" b="0" dirty="0"/>
              <a:t>(e.g. FX hoarding outside the official banking </a:t>
            </a:r>
            <a:r>
              <a:rPr lang="en-GB" b="0" dirty="0" smtClean="0"/>
              <a:t>system; actors with significant market power) </a:t>
            </a:r>
            <a:r>
              <a:rPr lang="en-GB" b="0" dirty="0"/>
              <a:t>undermine central banks’ ability to </a:t>
            </a:r>
            <a:r>
              <a:rPr lang="en-GB" b="0" dirty="0" smtClean="0"/>
              <a:t>intervene and manage the exchange rate</a:t>
            </a:r>
          </a:p>
          <a:p>
            <a:endParaRPr lang="en-GB" dirty="0" smtClean="0"/>
          </a:p>
          <a:p>
            <a:r>
              <a:rPr lang="en-GB" dirty="0" smtClean="0"/>
              <a:t>Reflected in instruments SSA LLMICs central banks use in addition to market-based interventions</a:t>
            </a:r>
          </a:p>
          <a:p>
            <a:pPr lvl="1"/>
            <a:r>
              <a:rPr lang="en-GB" dirty="0" smtClean="0"/>
              <a:t>Moral suasion (e.g. Kenya, Malawi)</a:t>
            </a:r>
          </a:p>
          <a:p>
            <a:pPr lvl="1"/>
            <a:r>
              <a:rPr lang="en-GB" dirty="0" smtClean="0"/>
              <a:t>Agreements with banks (Kenya)</a:t>
            </a:r>
          </a:p>
          <a:p>
            <a:pPr lvl="1"/>
            <a:r>
              <a:rPr lang="en-GB" dirty="0"/>
              <a:t>At times, direct pressures on the banking system </a:t>
            </a:r>
          </a:p>
          <a:p>
            <a:pPr lvl="1"/>
            <a:r>
              <a:rPr lang="en-GB" dirty="0" smtClean="0"/>
              <a:t>Foreign exchange purchases from government owned institutions (e.g. Ghana)</a:t>
            </a:r>
          </a:p>
          <a:p>
            <a:pPr lvl="1"/>
            <a:r>
              <a:rPr lang="en-GB" dirty="0" smtClean="0"/>
              <a:t>Approach actors with significant inflow directly (Uganda)</a:t>
            </a:r>
          </a:p>
          <a:p>
            <a:pPr lvl="1"/>
            <a:endParaRPr lang="en-GB" dirty="0"/>
          </a:p>
          <a:p>
            <a:pPr marL="177800" lvl="1" indent="0">
              <a:buNone/>
            </a:pPr>
            <a:endParaRPr lang="en-GB" dirty="0" smtClean="0"/>
          </a:p>
        </p:txBody>
      </p:sp>
      <p:sp>
        <p:nvSpPr>
          <p:cNvPr id="5" name="Title 1"/>
          <p:cNvSpPr>
            <a:spLocks noGrp="1"/>
          </p:cNvSpPr>
          <p:nvPr>
            <p:ph type="title"/>
          </p:nvPr>
        </p:nvSpPr>
        <p:spPr>
          <a:xfrm>
            <a:off x="323850" y="368400"/>
            <a:ext cx="6452772" cy="792000"/>
          </a:xfrm>
        </p:spPr>
        <p:txBody>
          <a:bodyPr>
            <a:normAutofit fontScale="90000"/>
          </a:bodyPr>
          <a:lstStyle/>
          <a:p>
            <a:r>
              <a:rPr lang="en-GB" sz="2200" dirty="0"/>
              <a:t>Working Paper 1: Microstructure and Exchange Rate Management </a:t>
            </a:r>
            <a:r>
              <a:rPr lang="en-GB" dirty="0"/>
              <a:t/>
            </a:r>
            <a:br>
              <a:rPr lang="en-GB" dirty="0"/>
            </a:br>
            <a:r>
              <a:rPr lang="en-GB" sz="2200" b="1" dirty="0"/>
              <a:t>Results </a:t>
            </a:r>
            <a:r>
              <a:rPr lang="en-GB" sz="2200" b="1" dirty="0" smtClean="0"/>
              <a:t>3: Central Bank Operations – Instruments of Intervention </a:t>
            </a:r>
            <a:endParaRPr lang="en-GB" sz="2200" b="1" dirty="0"/>
          </a:p>
        </p:txBody>
      </p:sp>
    </p:spTree>
    <p:extLst>
      <p:ext uri="{BB962C8B-B14F-4D97-AF65-F5344CB8AC3E}">
        <p14:creationId xmlns:p14="http://schemas.microsoft.com/office/powerpoint/2010/main" val="228438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Very </a:t>
            </a:r>
            <a:r>
              <a:rPr lang="en-GB" dirty="0"/>
              <a:t>limited (no) panel literature that investigates nominal exchange rate determinants in LLMICs &gt; Existing studies focus on larger cross-sections and the real exchange rate </a:t>
            </a:r>
          </a:p>
          <a:p>
            <a:r>
              <a:rPr lang="en-GB" dirty="0"/>
              <a:t>No panel data studies on nominal exchange rate determination (level/return, volatility, crash risk) in Africa</a:t>
            </a:r>
          </a:p>
          <a:p>
            <a:pPr lvl="2"/>
            <a:r>
              <a:rPr lang="en-GB" dirty="0" smtClean="0"/>
              <a:t>Thomas </a:t>
            </a:r>
            <a:r>
              <a:rPr lang="en-GB" dirty="0"/>
              <a:t>(2012): monthly panel for 12 SSA. </a:t>
            </a:r>
            <a:r>
              <a:rPr lang="en-GB" dirty="0" smtClean="0"/>
              <a:t>2003-2010; level only </a:t>
            </a:r>
          </a:p>
          <a:p>
            <a:pPr marL="355600" lvl="2" indent="0">
              <a:buNone/>
            </a:pPr>
            <a:endParaRPr lang="en-GB" dirty="0"/>
          </a:p>
          <a:p>
            <a:r>
              <a:rPr lang="en-GB" dirty="0" smtClean="0"/>
              <a:t>Main </a:t>
            </a:r>
            <a:r>
              <a:rPr lang="en-GB" dirty="0"/>
              <a:t>Research Hypothesis: </a:t>
            </a:r>
            <a:r>
              <a:rPr lang="en-GB" b="0" dirty="0"/>
              <a:t>Exchange rate </a:t>
            </a:r>
            <a:r>
              <a:rPr lang="en-GB" b="0" dirty="0" smtClean="0"/>
              <a:t>determination </a:t>
            </a:r>
            <a:r>
              <a:rPr lang="en-GB" b="0" dirty="0"/>
              <a:t>in SSA LLMICs fundamentally shaped by the specific nature of their productive and monetary/financial integration in world economy </a:t>
            </a:r>
          </a:p>
          <a:p>
            <a:pPr lvl="1"/>
            <a:r>
              <a:rPr lang="en-GB" u="sng" dirty="0"/>
              <a:t>Productive: </a:t>
            </a:r>
            <a:r>
              <a:rPr lang="en-GB" dirty="0"/>
              <a:t>export concentration in limited set of mineral and/or food commodities</a:t>
            </a:r>
          </a:p>
          <a:p>
            <a:pPr lvl="1"/>
            <a:r>
              <a:rPr lang="en-GB" u="sng" dirty="0"/>
              <a:t>Monetary/Financial: </a:t>
            </a:r>
            <a:r>
              <a:rPr lang="en-GB" dirty="0"/>
              <a:t>“weak” currencies and sensitivity to foreign financial flows and international market </a:t>
            </a:r>
            <a:r>
              <a:rPr lang="en-GB" dirty="0" smtClean="0"/>
              <a:t>conditions</a:t>
            </a:r>
          </a:p>
          <a:p>
            <a:pPr marL="177800" lvl="1" indent="0">
              <a:buNone/>
            </a:pPr>
            <a:endParaRPr lang="en-GB" dirty="0"/>
          </a:p>
          <a:p>
            <a:endParaRPr lang="en-GB" dirty="0" smtClean="0"/>
          </a:p>
          <a:p>
            <a:endParaRPr lang="en-GB" dirty="0"/>
          </a:p>
        </p:txBody>
      </p:sp>
      <p:sp>
        <p:nvSpPr>
          <p:cNvPr id="4" name="Title 1"/>
          <p:cNvSpPr>
            <a:spLocks noGrp="1"/>
          </p:cNvSpPr>
          <p:nvPr>
            <p:ph type="title"/>
          </p:nvPr>
        </p:nvSpPr>
        <p:spPr>
          <a:xfrm>
            <a:off x="315228" y="277993"/>
            <a:ext cx="6452772" cy="792000"/>
          </a:xfrm>
        </p:spPr>
        <p:txBody>
          <a:bodyPr>
            <a:normAutofit/>
          </a:bodyPr>
          <a:lstStyle/>
          <a:p>
            <a:r>
              <a:rPr lang="en-GB" sz="2200" dirty="0"/>
              <a:t>Working Paper </a:t>
            </a:r>
            <a:r>
              <a:rPr lang="en-GB" sz="2200" dirty="0" smtClean="0"/>
              <a:t>2: Panel-data estimation  </a:t>
            </a:r>
            <a:r>
              <a:rPr lang="en-GB" dirty="0"/>
              <a:t/>
            </a:r>
            <a:br>
              <a:rPr lang="en-GB" dirty="0"/>
            </a:br>
            <a:r>
              <a:rPr lang="en-GB" sz="2200" b="1" dirty="0" smtClean="0"/>
              <a:t>Motivation and Contribution </a:t>
            </a:r>
            <a:endParaRPr lang="en-GB" sz="2200" b="1" dirty="0"/>
          </a:p>
        </p:txBody>
      </p:sp>
    </p:spTree>
    <p:extLst>
      <p:ext uri="{BB962C8B-B14F-4D97-AF65-F5344CB8AC3E}">
        <p14:creationId xmlns:p14="http://schemas.microsoft.com/office/powerpoint/2010/main" val="214357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289" y="1410015"/>
            <a:ext cx="7886700" cy="3986073"/>
          </a:xfrm>
        </p:spPr>
        <p:txBody>
          <a:bodyPr>
            <a:normAutofit lnSpcReduction="10000"/>
          </a:bodyPr>
          <a:lstStyle/>
          <a:p>
            <a:pPr algn="just"/>
            <a:r>
              <a:rPr lang="en-GB" sz="1350" dirty="0">
                <a:latin typeface="Arial" panose="020B0604020202020204" pitchFamily="34" charset="0"/>
                <a:cs typeface="Arial" panose="020B0604020202020204" pitchFamily="34" charset="0"/>
              </a:rPr>
              <a:t>Different Panel Data Techniques have been adopted on annual series for 15 African LLMICs from 1997-2019 </a:t>
            </a:r>
          </a:p>
          <a:p>
            <a:pPr marL="428625" indent="-428625" algn="just">
              <a:buFont typeface="Arial" panose="020B0604020202020204" pitchFamily="34" charset="0"/>
              <a:buAutoNum type="romanLcParenBoth"/>
            </a:pPr>
            <a:r>
              <a:rPr lang="en-GB" sz="1350" dirty="0">
                <a:latin typeface="Arial" panose="020B0604020202020204" pitchFamily="34" charset="0"/>
                <a:cs typeface="Arial" panose="020B0604020202020204" pitchFamily="34" charset="0"/>
              </a:rPr>
              <a:t>For the estimation of for the exchange rate level and the volatility, two techniques are adopted:</a:t>
            </a:r>
          </a:p>
          <a:p>
            <a:pPr marL="685800" lvl="1" indent="-342900" algn="just">
              <a:buAutoNum type="alphaLcParenBoth"/>
            </a:pPr>
            <a:r>
              <a:rPr lang="en-GB" sz="1350" b="1" dirty="0">
                <a:latin typeface="Arial" panose="020B0604020202020204" pitchFamily="34" charset="0"/>
                <a:cs typeface="Arial" panose="020B0604020202020204" pitchFamily="34" charset="0"/>
              </a:rPr>
              <a:t>the Augmented Mean Group model (AMG). </a:t>
            </a:r>
          </a:p>
          <a:p>
            <a:pPr marL="342900" lvl="1" indent="0" algn="just">
              <a:buNone/>
            </a:pPr>
            <a:r>
              <a:rPr lang="en-GB" sz="1350" dirty="0">
                <a:latin typeface="Arial" panose="020B0604020202020204" pitchFamily="34" charset="0"/>
                <a:cs typeface="Arial" panose="020B0604020202020204" pitchFamily="34" charset="0"/>
              </a:rPr>
              <a:t>The AMG estimator was chosen because of its ability to account for potential non-</a:t>
            </a:r>
            <a:r>
              <a:rPr lang="en-GB" sz="1350" dirty="0" err="1">
                <a:latin typeface="Arial" panose="020B0604020202020204" pitchFamily="34" charset="0"/>
                <a:cs typeface="Arial" panose="020B0604020202020204" pitchFamily="34" charset="0"/>
              </a:rPr>
              <a:t>stationarity</a:t>
            </a:r>
            <a:r>
              <a:rPr lang="en-GB" sz="1350" dirty="0">
                <a:latin typeface="Arial" panose="020B0604020202020204" pitchFamily="34" charset="0"/>
                <a:cs typeface="Arial" panose="020B0604020202020204" pitchFamily="34" charset="0"/>
              </a:rPr>
              <a:t>, slope heterogeneity, and cross-sectional dependence in the data. Moreover, it works well in panels with moderate-T and moderate-N.</a:t>
            </a:r>
          </a:p>
          <a:p>
            <a:pPr marL="342900" lvl="1" indent="0" algn="just">
              <a:buNone/>
            </a:pPr>
            <a:r>
              <a:rPr lang="en-GB" sz="1350" b="1" dirty="0">
                <a:latin typeface="Arial" panose="020B0604020202020204" pitchFamily="34" charset="0"/>
                <a:cs typeface="Arial" panose="020B0604020202020204" pitchFamily="34" charset="0"/>
              </a:rPr>
              <a:t>(b) Panel Dynamics Ordinary Least Squares (DOLS) method for robustness check</a:t>
            </a:r>
            <a:r>
              <a:rPr lang="en-GB" sz="1350" dirty="0">
                <a:latin typeface="Arial" panose="020B0604020202020204" pitchFamily="34" charset="0"/>
                <a:cs typeface="Arial" panose="020B0604020202020204" pitchFamily="34" charset="0"/>
              </a:rPr>
              <a:t>.</a:t>
            </a:r>
          </a:p>
          <a:p>
            <a:pPr marL="342900" lvl="1" indent="0" algn="just">
              <a:buNone/>
            </a:pPr>
            <a:r>
              <a:rPr lang="en-GB" sz="1350" dirty="0">
                <a:latin typeface="Arial" panose="020B0604020202020204" pitchFamily="34" charset="0"/>
                <a:cs typeface="Arial" panose="020B0604020202020204" pitchFamily="34" charset="0"/>
              </a:rPr>
              <a:t> DOLS also has ability to deal with cross-sectional dependence problem and can work well with variables which are either I(0) or I(1). </a:t>
            </a:r>
          </a:p>
          <a:p>
            <a:pPr marL="342900" lvl="1" indent="0" algn="just">
              <a:buNone/>
            </a:pPr>
            <a:endParaRPr lang="en-GB" sz="1350" dirty="0">
              <a:latin typeface="Arial" panose="020B0604020202020204" pitchFamily="34" charset="0"/>
              <a:cs typeface="Arial" panose="020B0604020202020204" pitchFamily="34" charset="0"/>
            </a:endParaRPr>
          </a:p>
          <a:p>
            <a:pPr marL="300038" indent="-300038" algn="just">
              <a:buAutoNum type="romanLcParenBoth" startAt="2"/>
            </a:pPr>
            <a:r>
              <a:rPr lang="en-GB" sz="1350" dirty="0">
                <a:latin typeface="Arial" panose="020B0604020202020204" pitchFamily="34" charset="0"/>
                <a:cs typeface="Arial" panose="020B0604020202020204" pitchFamily="34" charset="0"/>
              </a:rPr>
              <a:t>For the estimation of crash risk, </a:t>
            </a:r>
            <a:r>
              <a:rPr lang="en-US" sz="1350" dirty="0">
                <a:solidFill>
                  <a:srgbClr val="202124"/>
                </a:solidFill>
                <a:latin typeface="Arial" panose="020B0604020202020204" pitchFamily="34" charset="0"/>
                <a:cs typeface="Arial" panose="020B0604020202020204" pitchFamily="34" charset="0"/>
              </a:rPr>
              <a:t>Panel quantile regression </a:t>
            </a:r>
            <a:r>
              <a:rPr lang="en-GB" sz="1350" dirty="0">
                <a:latin typeface="Arial" panose="020B0604020202020204" pitchFamily="34" charset="0"/>
                <a:cs typeface="Arial" panose="020B0604020202020204" pitchFamily="34" charset="0"/>
              </a:rPr>
              <a:t>method is adopted. </a:t>
            </a:r>
          </a:p>
          <a:p>
            <a:pPr marL="0" indent="0" algn="just">
              <a:buNone/>
            </a:pPr>
            <a:r>
              <a:rPr lang="en-GB" sz="1350" dirty="0">
                <a:latin typeface="Arial" panose="020B0604020202020204" pitchFamily="34" charset="0"/>
                <a:cs typeface="Arial" panose="020B0604020202020204" pitchFamily="34" charset="0"/>
              </a:rPr>
              <a:t> quantile estimator is typically employed on different </a:t>
            </a:r>
            <a:r>
              <a:rPr lang="en-GB" sz="1350" dirty="0" err="1">
                <a:latin typeface="Arial" panose="020B0604020202020204" pitchFamily="34" charset="0"/>
                <a:cs typeface="Arial" panose="020B0604020202020204" pitchFamily="34" charset="0"/>
              </a:rPr>
              <a:t>quantiles</a:t>
            </a:r>
            <a:r>
              <a:rPr lang="en-GB" sz="1350" dirty="0">
                <a:latin typeface="Arial" panose="020B0604020202020204" pitchFamily="34" charset="0"/>
                <a:cs typeface="Arial" panose="020B0604020202020204" pitchFamily="34" charset="0"/>
              </a:rPr>
              <a:t> of the conditional distribution</a:t>
            </a:r>
            <a:r>
              <a:rPr lang="en-US" sz="1350" dirty="0">
                <a:latin typeface="Arial" panose="020B0604020202020204" pitchFamily="34" charset="0"/>
                <a:cs typeface="Arial" panose="020B0604020202020204" pitchFamily="34" charset="0"/>
              </a:rPr>
              <a:t>.</a:t>
            </a:r>
          </a:p>
          <a:p>
            <a:pPr marL="0" indent="0" algn="just">
              <a:buNone/>
            </a:pPr>
            <a:endParaRPr lang="en-US" sz="1350" dirty="0">
              <a:latin typeface="Arial" panose="020B0604020202020204" pitchFamily="34" charset="0"/>
              <a:cs typeface="Arial" panose="020B0604020202020204" pitchFamily="34" charset="0"/>
            </a:endParaRPr>
          </a:p>
          <a:p>
            <a:pPr marL="0" indent="0" algn="just">
              <a:buNone/>
            </a:pPr>
            <a:r>
              <a:rPr lang="en-US" sz="1350" dirty="0">
                <a:latin typeface="Arial" panose="020B0604020202020204" pitchFamily="34" charset="0"/>
                <a:cs typeface="Arial" panose="020B0604020202020204" pitchFamily="34" charset="0"/>
              </a:rPr>
              <a:t>Quantile regression is more robust in nature and is able to capture outliers effectively </a:t>
            </a:r>
            <a:r>
              <a:rPr lang="en-GB" sz="1350" dirty="0">
                <a:latin typeface="Arial" panose="020B0604020202020204" pitchFamily="34" charset="0"/>
                <a:cs typeface="Arial" panose="020B0604020202020204" pitchFamily="34" charset="0"/>
              </a:rPr>
              <a:t>unlike the </a:t>
            </a:r>
            <a:r>
              <a:rPr lang="en-US" sz="1350" dirty="0">
                <a:latin typeface="Arial" panose="020B0604020202020204" pitchFamily="34" charset="0"/>
                <a:cs typeface="Arial" panose="020B0604020202020204" pitchFamily="34" charset="0"/>
              </a:rPr>
              <a:t>OLS which loses its effectiveness particularly in the extremes of the distributions or tailed analysis</a:t>
            </a:r>
          </a:p>
        </p:txBody>
      </p:sp>
      <p:sp>
        <p:nvSpPr>
          <p:cNvPr id="5" name="Title 1"/>
          <p:cNvSpPr>
            <a:spLocks noGrp="1"/>
          </p:cNvSpPr>
          <p:nvPr>
            <p:ph type="title"/>
          </p:nvPr>
        </p:nvSpPr>
        <p:spPr>
          <a:xfrm>
            <a:off x="315228" y="277993"/>
            <a:ext cx="6452772" cy="792000"/>
          </a:xfrm>
        </p:spPr>
        <p:txBody>
          <a:bodyPr>
            <a:normAutofit/>
          </a:bodyPr>
          <a:lstStyle/>
          <a:p>
            <a:r>
              <a:rPr lang="en-GB" sz="2200" dirty="0"/>
              <a:t>Working Paper </a:t>
            </a:r>
            <a:r>
              <a:rPr lang="en-GB" sz="2200" dirty="0" smtClean="0"/>
              <a:t>2: Panel-data estimation  </a:t>
            </a:r>
            <a:r>
              <a:rPr lang="en-GB" dirty="0"/>
              <a:t/>
            </a:r>
            <a:br>
              <a:rPr lang="en-GB" dirty="0"/>
            </a:br>
            <a:r>
              <a:rPr lang="en-GB" sz="2200" b="1" dirty="0" smtClean="0"/>
              <a:t>Methodology – Panel techniques  </a:t>
            </a:r>
            <a:endParaRPr lang="en-GB" sz="2200" b="1" dirty="0"/>
          </a:p>
        </p:txBody>
      </p:sp>
    </p:spTree>
    <p:extLst>
      <p:ext uri="{BB962C8B-B14F-4D97-AF65-F5344CB8AC3E}">
        <p14:creationId xmlns:p14="http://schemas.microsoft.com/office/powerpoint/2010/main" val="4206277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37A39-E49B-4293-BBD3-465A82C4D843}"/>
              </a:ext>
            </a:extLst>
          </p:cNvPr>
          <p:cNvSpPr>
            <a:spLocks noGrp="1"/>
          </p:cNvSpPr>
          <p:nvPr>
            <p:ph idx="1"/>
          </p:nvPr>
        </p:nvSpPr>
        <p:spPr>
          <a:xfrm>
            <a:off x="315228" y="1008000"/>
            <a:ext cx="7886700" cy="4408715"/>
          </a:xfrm>
        </p:spPr>
        <p:txBody>
          <a:bodyPr>
            <a:normAutofit/>
          </a:bodyPr>
          <a:lstStyle/>
          <a:p>
            <a:pPr marL="342900" lvl="1" indent="0" algn="just">
              <a:lnSpc>
                <a:spcPct val="150000"/>
              </a:lnSpc>
              <a:buNone/>
            </a:pPr>
            <a:endParaRPr lang="en-US" sz="1350" dirty="0">
              <a:solidFill>
                <a:srgbClr val="333333"/>
              </a:solidFill>
              <a:latin typeface="Arial" panose="020B0604020202020204" pitchFamily="34" charset="0"/>
              <a:cs typeface="Arial" panose="020B0604020202020204" pitchFamily="34" charset="0"/>
            </a:endParaRPr>
          </a:p>
          <a:p>
            <a:pPr algn="just">
              <a:lnSpc>
                <a:spcPct val="150000"/>
              </a:lnSpc>
            </a:pPr>
            <a:r>
              <a:rPr lang="en-GB" sz="1350" dirty="0">
                <a:latin typeface="Arial" panose="020B0604020202020204" pitchFamily="34" charset="0"/>
                <a:cs typeface="Arial" panose="020B0604020202020204" pitchFamily="34" charset="0"/>
              </a:rPr>
              <a:t>Two types of pre-tests are conducted to guide the selection of the above panel approaches. </a:t>
            </a:r>
          </a:p>
          <a:p>
            <a:pPr marL="771525" lvl="1" indent="-428625" algn="just">
              <a:lnSpc>
                <a:spcPct val="150000"/>
              </a:lnSpc>
              <a:buFont typeface="+mj-lt"/>
              <a:buAutoNum type="romanLcPeriod"/>
            </a:pPr>
            <a:r>
              <a:rPr lang="en-GB" sz="1350" b="1" dirty="0">
                <a:latin typeface="Arial" panose="020B0604020202020204" pitchFamily="34" charset="0"/>
                <a:cs typeface="Arial" panose="020B0604020202020204" pitchFamily="34" charset="0"/>
              </a:rPr>
              <a:t>Cross-sectional dependence tests - </a:t>
            </a:r>
            <a:r>
              <a:rPr lang="en-GB" sz="1350" dirty="0">
                <a:latin typeface="Arial" panose="020B0604020202020204" pitchFamily="34" charset="0"/>
                <a:cs typeface="Arial" panose="020B0604020202020204" pitchFamily="34" charset="0"/>
              </a:rPr>
              <a:t>the </a:t>
            </a:r>
            <a:r>
              <a:rPr lang="en-GB" sz="1350" dirty="0" err="1">
                <a:latin typeface="Arial" panose="020B0604020202020204" pitchFamily="34" charset="0"/>
                <a:cs typeface="Arial" panose="020B0604020202020204" pitchFamily="34" charset="0"/>
              </a:rPr>
              <a:t>Pesaran</a:t>
            </a:r>
            <a:r>
              <a:rPr lang="en-GB" sz="1350" dirty="0">
                <a:latin typeface="Arial" panose="020B0604020202020204" pitchFamily="34" charset="0"/>
                <a:cs typeface="Arial" panose="020B0604020202020204" pitchFamily="34" charset="0"/>
              </a:rPr>
              <a:t> (2003) cross-sectional dependence (CD) test, and </a:t>
            </a:r>
            <a:r>
              <a:rPr lang="en-GB" sz="1350" dirty="0" err="1">
                <a:latin typeface="Arial" panose="020B0604020202020204" pitchFamily="34" charset="0"/>
                <a:cs typeface="Arial" panose="020B0604020202020204" pitchFamily="34" charset="0"/>
              </a:rPr>
              <a:t>Pesaran</a:t>
            </a:r>
            <a:r>
              <a:rPr lang="en-GB" sz="1350" dirty="0">
                <a:latin typeface="Arial" panose="020B0604020202020204" pitchFamily="34" charset="0"/>
                <a:cs typeface="Arial" panose="020B0604020202020204" pitchFamily="34" charset="0"/>
              </a:rPr>
              <a:t>’ (2004/2015) cross-sectional dependence (CD) test were conducted. </a:t>
            </a:r>
          </a:p>
          <a:p>
            <a:pPr marL="771525" lvl="1" indent="-428625" algn="just">
              <a:lnSpc>
                <a:spcPct val="150000"/>
              </a:lnSpc>
              <a:buFont typeface="+mj-lt"/>
              <a:buAutoNum type="romanLcPeriod"/>
            </a:pPr>
            <a:r>
              <a:rPr lang="en-GB" sz="1350" b="1" dirty="0">
                <a:latin typeface="Arial" panose="020B0604020202020204" pitchFamily="34" charset="0"/>
                <a:cs typeface="Arial" panose="020B0604020202020204" pitchFamily="34" charset="0"/>
              </a:rPr>
              <a:t>Panel unit root tests</a:t>
            </a:r>
            <a:r>
              <a:rPr lang="en-GB" sz="1350" dirty="0">
                <a:latin typeface="Arial" panose="020B0604020202020204" pitchFamily="34" charset="0"/>
                <a:cs typeface="Arial" panose="020B0604020202020204" pitchFamily="34" charset="0"/>
              </a:rPr>
              <a:t>, including both </a:t>
            </a:r>
            <a:r>
              <a:rPr lang="en-GB" sz="1350" b="1" dirty="0">
                <a:latin typeface="Arial" panose="020B0604020202020204" pitchFamily="34" charset="0"/>
                <a:cs typeface="Arial" panose="020B0604020202020204" pitchFamily="34" charset="0"/>
              </a:rPr>
              <a:t>the first-generation </a:t>
            </a:r>
            <a:r>
              <a:rPr lang="en-GB" sz="1350" dirty="0">
                <a:latin typeface="Arial" panose="020B0604020202020204" pitchFamily="34" charset="0"/>
                <a:cs typeface="Arial" panose="020B0604020202020204" pitchFamily="34" charset="0"/>
              </a:rPr>
              <a:t>and the </a:t>
            </a:r>
            <a:r>
              <a:rPr lang="en-GB" sz="1350" b="1" dirty="0">
                <a:latin typeface="Arial" panose="020B0604020202020204" pitchFamily="34" charset="0"/>
                <a:cs typeface="Arial" panose="020B0604020202020204" pitchFamily="34" charset="0"/>
              </a:rPr>
              <a:t>second-generation approach. </a:t>
            </a:r>
          </a:p>
          <a:p>
            <a:pPr marL="342900" lvl="1" indent="0" algn="just">
              <a:lnSpc>
                <a:spcPct val="150000"/>
              </a:lnSpc>
              <a:buNone/>
            </a:pPr>
            <a:endParaRPr lang="en-GB" sz="1350" b="1" dirty="0">
              <a:latin typeface="Arial" panose="020B0604020202020204" pitchFamily="34" charset="0"/>
              <a:cs typeface="Arial" panose="020B0604020202020204" pitchFamily="34" charset="0"/>
            </a:endParaRPr>
          </a:p>
          <a:p>
            <a:pPr marL="342900" lvl="1" indent="0" algn="just">
              <a:lnSpc>
                <a:spcPct val="150000"/>
              </a:lnSpc>
              <a:buNone/>
            </a:pPr>
            <a:r>
              <a:rPr lang="en-GB" sz="1350" dirty="0">
                <a:latin typeface="Arial" panose="020B0604020202020204" pitchFamily="34" charset="0"/>
                <a:cs typeface="Arial" panose="020B0604020202020204" pitchFamily="34" charset="0"/>
              </a:rPr>
              <a:t>In the first-generation approach, we implement the </a:t>
            </a:r>
            <a:r>
              <a:rPr lang="en-GB" sz="1350" dirty="0" err="1">
                <a:latin typeface="Arial" panose="020B0604020202020204" pitchFamily="34" charset="0"/>
                <a:cs typeface="Arial" panose="020B0604020202020204" pitchFamily="34" charset="0"/>
              </a:rPr>
              <a:t>Im</a:t>
            </a:r>
            <a:r>
              <a:rPr lang="en-GB" sz="1350" dirty="0">
                <a:latin typeface="Arial" panose="020B0604020202020204" pitchFamily="34" charset="0"/>
                <a:cs typeface="Arial" panose="020B0604020202020204" pitchFamily="34" charset="0"/>
              </a:rPr>
              <a:t>-</a:t>
            </a:r>
            <a:r>
              <a:rPr lang="en-GB" sz="1350" dirty="0" err="1">
                <a:latin typeface="Arial" panose="020B0604020202020204" pitchFamily="34" charset="0"/>
                <a:cs typeface="Arial" panose="020B0604020202020204" pitchFamily="34" charset="0"/>
              </a:rPr>
              <a:t>Pesaran</a:t>
            </a:r>
            <a:r>
              <a:rPr lang="en-GB" sz="1350" dirty="0">
                <a:latin typeface="Arial" panose="020B0604020202020204" pitchFamily="34" charset="0"/>
                <a:cs typeface="Arial" panose="020B0604020202020204" pitchFamily="34" charset="0"/>
              </a:rPr>
              <a:t>-Shin (IPS) and Fisher- Type unit root tests. </a:t>
            </a:r>
          </a:p>
          <a:p>
            <a:pPr marL="342900" lvl="1" indent="0" algn="just">
              <a:lnSpc>
                <a:spcPct val="150000"/>
              </a:lnSpc>
              <a:buNone/>
            </a:pPr>
            <a:r>
              <a:rPr lang="en-GB" sz="1350" dirty="0">
                <a:latin typeface="Arial" panose="020B0604020202020204" pitchFamily="34" charset="0"/>
                <a:cs typeface="Arial" panose="020B0604020202020204" pitchFamily="34" charset="0"/>
              </a:rPr>
              <a:t> In the second-generation approach, which accounts for cross-sectional dependence in the variables, we implement </a:t>
            </a:r>
            <a:r>
              <a:rPr lang="en-GB" sz="1350" dirty="0" err="1">
                <a:latin typeface="Arial" panose="020B0604020202020204" pitchFamily="34" charset="0"/>
                <a:cs typeface="Arial" panose="020B0604020202020204" pitchFamily="34" charset="0"/>
              </a:rPr>
              <a:t>Pesaran’s</a:t>
            </a:r>
            <a:r>
              <a:rPr lang="en-GB" sz="1350" dirty="0">
                <a:latin typeface="Arial" panose="020B0604020202020204" pitchFamily="34" charset="0"/>
                <a:cs typeface="Arial" panose="020B0604020202020204" pitchFamily="34" charset="0"/>
              </a:rPr>
              <a:t> (2003) unit root test which is based on the Dickey–Fuller regression augmented with the cross-section averages of lagged levels and first differences of the individual series. </a:t>
            </a:r>
            <a:endParaRPr lang="en-US" sz="1350" dirty="0">
              <a:latin typeface="Arial" panose="020B0604020202020204" pitchFamily="34" charset="0"/>
              <a:cs typeface="Arial" panose="020B0604020202020204" pitchFamily="34" charset="0"/>
            </a:endParaRPr>
          </a:p>
          <a:p>
            <a:endParaRPr lang="en-US" dirty="0"/>
          </a:p>
        </p:txBody>
      </p:sp>
      <p:sp>
        <p:nvSpPr>
          <p:cNvPr id="5" name="Title 1"/>
          <p:cNvSpPr>
            <a:spLocks noGrp="1"/>
          </p:cNvSpPr>
          <p:nvPr>
            <p:ph type="title"/>
          </p:nvPr>
        </p:nvSpPr>
        <p:spPr/>
        <p:txBody>
          <a:bodyPr>
            <a:normAutofit/>
          </a:bodyPr>
          <a:lstStyle/>
          <a:p>
            <a:r>
              <a:rPr lang="en-GB" sz="2200" dirty="0"/>
              <a:t>Working Paper </a:t>
            </a:r>
            <a:r>
              <a:rPr lang="en-GB" sz="2200" dirty="0" smtClean="0"/>
              <a:t>2: Panel-data estimation  </a:t>
            </a:r>
            <a:r>
              <a:rPr lang="en-GB" dirty="0"/>
              <a:t/>
            </a:r>
            <a:br>
              <a:rPr lang="en-GB" dirty="0"/>
            </a:br>
            <a:r>
              <a:rPr lang="en-GB" sz="2200" b="1" dirty="0" smtClean="0"/>
              <a:t>Methodology – Pre-Tests  </a:t>
            </a:r>
            <a:endParaRPr lang="en-GB" sz="2200" b="1" dirty="0"/>
          </a:p>
        </p:txBody>
      </p:sp>
    </p:spTree>
    <p:extLst>
      <p:ext uri="{BB962C8B-B14F-4D97-AF65-F5344CB8AC3E}">
        <p14:creationId xmlns:p14="http://schemas.microsoft.com/office/powerpoint/2010/main" val="2712270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5228" y="1272457"/>
            <a:ext cx="7886700" cy="4078031"/>
          </a:xfrm>
        </p:spPr>
        <p:txBody>
          <a:bodyPr>
            <a:normAutofit lnSpcReduction="10000"/>
          </a:bodyPr>
          <a:lstStyle/>
          <a:p>
            <a:pPr marL="0" indent="0" algn="just">
              <a:buNone/>
            </a:pPr>
            <a:r>
              <a:rPr lang="en-GB" sz="1350" dirty="0" smtClean="0">
                <a:latin typeface="Arial" panose="020B0604020202020204" pitchFamily="34" charset="0"/>
                <a:cs typeface="Arial" panose="020B0604020202020204" pitchFamily="34" charset="0"/>
              </a:rPr>
              <a:t>Dependent </a:t>
            </a:r>
            <a:r>
              <a:rPr lang="en-GB" sz="1350" dirty="0">
                <a:latin typeface="Arial" panose="020B0604020202020204" pitchFamily="34" charset="0"/>
                <a:cs typeface="Arial" panose="020B0604020202020204" pitchFamily="34" charset="0"/>
              </a:rPr>
              <a:t>Variables: </a:t>
            </a:r>
            <a:r>
              <a:rPr lang="en-GB" sz="1350" b="0" dirty="0">
                <a:latin typeface="Arial" panose="020B0604020202020204" pitchFamily="34" charset="0"/>
                <a:cs typeface="Arial" panose="020B0604020202020204" pitchFamily="34" charset="0"/>
              </a:rPr>
              <a:t>(i) Log exchange rate-normalized ; (ii) Volatility, measured as the annualised standard deviation from monthly exchange rate changes, and (iii) crash risk measured by depreciation of the nominal exchange </a:t>
            </a:r>
            <a:r>
              <a:rPr lang="en-GB" sz="1350" b="0" dirty="0" smtClean="0">
                <a:latin typeface="Arial" panose="020B0604020202020204" pitchFamily="34" charset="0"/>
                <a:cs typeface="Arial" panose="020B0604020202020204" pitchFamily="34" charset="0"/>
              </a:rPr>
              <a:t>rate</a:t>
            </a:r>
          </a:p>
          <a:p>
            <a:pPr algn="just"/>
            <a:endParaRPr lang="en-GB" sz="1350" b="0" dirty="0">
              <a:latin typeface="Arial" panose="020B0604020202020204" pitchFamily="34" charset="0"/>
              <a:cs typeface="Arial" panose="020B0604020202020204" pitchFamily="34" charset="0"/>
            </a:endParaRPr>
          </a:p>
          <a:p>
            <a:pPr marL="0" indent="0" algn="just">
              <a:buNone/>
            </a:pPr>
            <a:r>
              <a:rPr lang="en-GB" sz="1350" dirty="0" smtClean="0">
                <a:latin typeface="Arial" panose="020B0604020202020204" pitchFamily="34" charset="0"/>
                <a:cs typeface="Arial" panose="020B0604020202020204" pitchFamily="34" charset="0"/>
              </a:rPr>
              <a:t>Explanatory Variables </a:t>
            </a:r>
            <a:r>
              <a:rPr lang="en-GB" sz="1350" b="0" dirty="0" smtClean="0">
                <a:latin typeface="Arial" panose="020B0604020202020204" pitchFamily="34" charset="0"/>
                <a:cs typeface="Arial" panose="020B0604020202020204" pitchFamily="34" charset="0"/>
              </a:rPr>
              <a:t>(informed by research hypothesis and interviews): </a:t>
            </a:r>
          </a:p>
          <a:p>
            <a:pPr marL="0" indent="0" algn="just">
              <a:buNone/>
            </a:pPr>
            <a:endParaRPr lang="en-GB" sz="1350" b="0" dirty="0" smtClean="0">
              <a:latin typeface="Arial" panose="020B0604020202020204" pitchFamily="34" charset="0"/>
              <a:cs typeface="Arial" panose="020B0604020202020204" pitchFamily="34" charset="0"/>
            </a:endParaRPr>
          </a:p>
          <a:p>
            <a:pPr algn="just"/>
            <a:r>
              <a:rPr lang="en-GB" sz="1350" dirty="0" smtClean="0">
                <a:latin typeface="Arial" panose="020B0604020202020204" pitchFamily="34" charset="0"/>
                <a:cs typeface="Arial" panose="020B0604020202020204" pitchFamily="34" charset="0"/>
              </a:rPr>
              <a:t>Core Model </a:t>
            </a:r>
            <a:endParaRPr lang="en-GB" sz="1350" dirty="0">
              <a:latin typeface="Arial" panose="020B0604020202020204" pitchFamily="34" charset="0"/>
              <a:cs typeface="Arial" panose="020B0604020202020204" pitchFamily="34" charset="0"/>
            </a:endParaRPr>
          </a:p>
          <a:p>
            <a:pPr lvl="1" algn="just"/>
            <a:r>
              <a:rPr lang="en-GB" sz="1350" u="sng" dirty="0">
                <a:latin typeface="Arial" panose="020B0604020202020204" pitchFamily="34" charset="0"/>
                <a:cs typeface="Arial" panose="020B0604020202020204" pitchFamily="34" charset="0"/>
              </a:rPr>
              <a:t>Productive </a:t>
            </a:r>
            <a:r>
              <a:rPr lang="en-GB" sz="1350" u="sng" dirty="0" smtClean="0">
                <a:latin typeface="Arial" panose="020B0604020202020204" pitchFamily="34" charset="0"/>
                <a:cs typeface="Arial" panose="020B0604020202020204" pitchFamily="34" charset="0"/>
              </a:rPr>
              <a:t>factors</a:t>
            </a:r>
            <a:r>
              <a:rPr lang="en-GB" sz="1350" u="sng" dirty="0">
                <a:latin typeface="Arial" panose="020B0604020202020204" pitchFamily="34" charset="0"/>
                <a:cs typeface="Arial" panose="020B0604020202020204" pitchFamily="34" charset="0"/>
              </a:rPr>
              <a:t>:</a:t>
            </a:r>
            <a:r>
              <a:rPr lang="en-GB" sz="1350" dirty="0">
                <a:latin typeface="Arial" panose="020B0604020202020204" pitchFamily="34" charset="0"/>
                <a:cs typeface="Arial" panose="020B0604020202020204" pitchFamily="34" charset="0"/>
              </a:rPr>
              <a:t> </a:t>
            </a:r>
            <a:r>
              <a:rPr lang="en-GB" sz="1350" dirty="0" smtClean="0">
                <a:latin typeface="Arial" panose="020B0604020202020204" pitchFamily="34" charset="0"/>
                <a:cs typeface="Arial" panose="020B0604020202020204" pitchFamily="34" charset="0"/>
              </a:rPr>
              <a:t>(i) </a:t>
            </a:r>
            <a:r>
              <a:rPr lang="en-GB" sz="1350" dirty="0">
                <a:latin typeface="Arial" panose="020B0604020202020204" pitchFamily="34" charset="0"/>
                <a:cs typeface="Arial" panose="020B0604020202020204" pitchFamily="34" charset="0"/>
              </a:rPr>
              <a:t>terms of trade, </a:t>
            </a:r>
            <a:r>
              <a:rPr lang="en-GB" sz="1350" dirty="0" smtClean="0">
                <a:latin typeface="Arial" panose="020B0604020202020204" pitchFamily="34" charset="0"/>
                <a:cs typeface="Arial" panose="020B0604020202020204" pitchFamily="34" charset="0"/>
              </a:rPr>
              <a:t>(ii) </a:t>
            </a:r>
            <a:r>
              <a:rPr lang="en-GB" sz="1350" dirty="0">
                <a:latin typeface="Arial" panose="020B0604020202020204" pitchFamily="34" charset="0"/>
                <a:cs typeface="Arial" panose="020B0604020202020204" pitchFamily="34" charset="0"/>
              </a:rPr>
              <a:t>export concentration index, </a:t>
            </a:r>
            <a:r>
              <a:rPr lang="en-GB" sz="1350" dirty="0" smtClean="0">
                <a:latin typeface="Arial" panose="020B0604020202020204" pitchFamily="34" charset="0"/>
                <a:cs typeface="Arial" panose="020B0604020202020204" pitchFamily="34" charset="0"/>
              </a:rPr>
              <a:t>(iii) </a:t>
            </a:r>
            <a:r>
              <a:rPr lang="en-GB" sz="1350" dirty="0">
                <a:latin typeface="Arial" panose="020B0604020202020204" pitchFamily="34" charset="0"/>
                <a:cs typeface="Arial" panose="020B0604020202020204" pitchFamily="34" charset="0"/>
              </a:rPr>
              <a:t>Commodity Export Price Index, Individual Countries, </a:t>
            </a:r>
            <a:r>
              <a:rPr lang="en-GB" sz="1350" dirty="0" smtClean="0">
                <a:latin typeface="Arial" panose="020B0604020202020204" pitchFamily="34" charset="0"/>
                <a:cs typeface="Arial" panose="020B0604020202020204" pitchFamily="34" charset="0"/>
              </a:rPr>
              <a:t>(iv</a:t>
            </a:r>
            <a:r>
              <a:rPr lang="en-GB" sz="1350" dirty="0">
                <a:latin typeface="Arial" panose="020B0604020202020204" pitchFamily="34" charset="0"/>
                <a:cs typeface="Arial" panose="020B0604020202020204" pitchFamily="34" charset="0"/>
              </a:rPr>
              <a:t>) climatic </a:t>
            </a:r>
            <a:r>
              <a:rPr lang="en-GB" sz="1350" dirty="0" smtClean="0">
                <a:latin typeface="Arial" panose="020B0604020202020204" pitchFamily="34" charset="0"/>
                <a:cs typeface="Arial" panose="020B0604020202020204" pitchFamily="34" charset="0"/>
              </a:rPr>
              <a:t>vulnerability</a:t>
            </a:r>
            <a:r>
              <a:rPr lang="en-GB" sz="1350" dirty="0">
                <a:latin typeface="Arial" panose="020B0604020202020204" pitchFamily="34" charset="0"/>
                <a:cs typeface="Arial" panose="020B0604020202020204" pitchFamily="34" charset="0"/>
              </a:rPr>
              <a:t> </a:t>
            </a:r>
            <a:endParaRPr lang="en-GB" sz="1350" dirty="0" smtClean="0">
              <a:latin typeface="Arial" panose="020B0604020202020204" pitchFamily="34" charset="0"/>
              <a:cs typeface="Arial" panose="020B0604020202020204" pitchFamily="34" charset="0"/>
            </a:endParaRPr>
          </a:p>
          <a:p>
            <a:pPr lvl="1" algn="just"/>
            <a:r>
              <a:rPr lang="en-GB" sz="1350" u="sng" dirty="0" smtClean="0">
                <a:latin typeface="Arial" panose="020B0604020202020204" pitchFamily="34" charset="0"/>
                <a:cs typeface="Arial" panose="020B0604020202020204" pitchFamily="34" charset="0"/>
              </a:rPr>
              <a:t>Financial Factors: </a:t>
            </a:r>
            <a:r>
              <a:rPr lang="en-GB" sz="1350" dirty="0" smtClean="0">
                <a:latin typeface="Arial" panose="020B0604020202020204" pitchFamily="34" charset="0"/>
                <a:cs typeface="Arial" panose="020B0604020202020204" pitchFamily="34" charset="0"/>
              </a:rPr>
              <a:t>(</a:t>
            </a:r>
            <a:r>
              <a:rPr lang="en-GB" sz="1350" dirty="0">
                <a:latin typeface="Arial" panose="020B0604020202020204" pitchFamily="34" charset="0"/>
                <a:cs typeface="Arial" panose="020B0604020202020204" pitchFamily="34" charset="0"/>
              </a:rPr>
              <a:t>i) yield differential, (iii) portfolio investments, and (iii) other </a:t>
            </a:r>
            <a:r>
              <a:rPr lang="en-GB" sz="1350" dirty="0" smtClean="0">
                <a:latin typeface="Arial" panose="020B0604020202020204" pitchFamily="34" charset="0"/>
                <a:cs typeface="Arial" panose="020B0604020202020204" pitchFamily="34" charset="0"/>
              </a:rPr>
              <a:t>investments</a:t>
            </a:r>
          </a:p>
          <a:p>
            <a:pPr lvl="1" algn="just"/>
            <a:r>
              <a:rPr lang="en-GB" sz="1350" u="sng" dirty="0" smtClean="0">
                <a:latin typeface="Arial" panose="020B0604020202020204" pitchFamily="34" charset="0"/>
                <a:cs typeface="Arial" panose="020B0604020202020204" pitchFamily="34" charset="0"/>
              </a:rPr>
              <a:t>Controls (Macroeconomic Factors</a:t>
            </a:r>
            <a:r>
              <a:rPr lang="en-GB" sz="1350" dirty="0" smtClean="0">
                <a:latin typeface="Arial" panose="020B0604020202020204" pitchFamily="34" charset="0"/>
                <a:cs typeface="Arial" panose="020B0604020202020204" pitchFamily="34" charset="0"/>
              </a:rPr>
              <a:t>):  (</a:t>
            </a:r>
            <a:r>
              <a:rPr lang="en-GB" sz="1350" dirty="0">
                <a:latin typeface="Arial" panose="020B0604020202020204" pitchFamily="34" charset="0"/>
                <a:cs typeface="Arial" panose="020B0604020202020204" pitchFamily="34" charset="0"/>
              </a:rPr>
              <a:t>i) GDP growth, and (ii) </a:t>
            </a:r>
            <a:r>
              <a:rPr lang="en-GB" sz="1350" dirty="0" smtClean="0">
                <a:latin typeface="Arial" panose="020B0604020202020204" pitchFamily="34" charset="0"/>
                <a:cs typeface="Arial" panose="020B0604020202020204" pitchFamily="34" charset="0"/>
              </a:rPr>
              <a:t>inflation</a:t>
            </a:r>
          </a:p>
          <a:p>
            <a:pPr lvl="1" algn="just"/>
            <a:endParaRPr lang="en-GB" sz="1350" dirty="0">
              <a:latin typeface="Arial" panose="020B0604020202020204" pitchFamily="34" charset="0"/>
              <a:cs typeface="Arial" panose="020B0604020202020204" pitchFamily="34" charset="0"/>
            </a:endParaRPr>
          </a:p>
          <a:p>
            <a:pPr algn="just"/>
            <a:r>
              <a:rPr lang="en-GB" sz="1350" dirty="0" smtClean="0">
                <a:latin typeface="Arial" panose="020B0604020202020204" pitchFamily="34" charset="0"/>
                <a:cs typeface="Arial" panose="020B0604020202020204" pitchFamily="34" charset="0"/>
              </a:rPr>
              <a:t>Other Variables (added alternatingly): </a:t>
            </a:r>
          </a:p>
          <a:p>
            <a:pPr lvl="1" algn="just"/>
            <a:r>
              <a:rPr lang="en-GB" sz="1350" u="sng" dirty="0" smtClean="0">
                <a:latin typeface="Arial" panose="020B0604020202020204" pitchFamily="34" charset="0"/>
                <a:cs typeface="Arial" panose="020B0604020202020204" pitchFamily="34" charset="0"/>
              </a:rPr>
              <a:t>Other macroeconomic variables and balance of payments flows</a:t>
            </a:r>
            <a:r>
              <a:rPr lang="en-GB" sz="1350" dirty="0" smtClean="0">
                <a:latin typeface="Arial" panose="020B0604020202020204" pitchFamily="34" charset="0"/>
                <a:cs typeface="Arial" panose="020B0604020202020204" pitchFamily="34" charset="0"/>
              </a:rPr>
              <a:t>: (i) current account, (ii) FDI </a:t>
            </a:r>
            <a:endParaRPr lang="en-GB" sz="1350" dirty="0">
              <a:latin typeface="Arial" panose="020B0604020202020204" pitchFamily="34" charset="0"/>
              <a:cs typeface="Arial" panose="020B0604020202020204" pitchFamily="34" charset="0"/>
            </a:endParaRPr>
          </a:p>
          <a:p>
            <a:pPr lvl="1" algn="just"/>
            <a:r>
              <a:rPr lang="en-GB" sz="1350" u="sng" dirty="0">
                <a:latin typeface="Arial" panose="020B0604020202020204" pitchFamily="34" charset="0"/>
                <a:cs typeface="Arial" panose="020B0604020202020204" pitchFamily="34" charset="0"/>
              </a:rPr>
              <a:t>Public Financial Flows</a:t>
            </a:r>
            <a:r>
              <a:rPr lang="en-GB" sz="1350" dirty="0">
                <a:latin typeface="Arial" panose="020B0604020202020204" pitchFamily="34" charset="0"/>
                <a:cs typeface="Arial" panose="020B0604020202020204" pitchFamily="34" charset="0"/>
              </a:rPr>
              <a:t>: (</a:t>
            </a:r>
            <a:r>
              <a:rPr lang="en-GB" sz="1350" dirty="0" err="1">
                <a:latin typeface="Arial" panose="020B0604020202020204" pitchFamily="34" charset="0"/>
                <a:cs typeface="Arial" panose="020B0604020202020204" pitchFamily="34" charset="0"/>
              </a:rPr>
              <a:t>i</a:t>
            </a:r>
            <a:r>
              <a:rPr lang="en-GB" sz="1350" dirty="0">
                <a:latin typeface="Arial" panose="020B0604020202020204" pitchFamily="34" charset="0"/>
                <a:cs typeface="Arial" panose="020B0604020202020204" pitchFamily="34" charset="0"/>
              </a:rPr>
              <a:t>) External debts, (ii) remittances, (iii) foreign reserves and (iv) official development assistance </a:t>
            </a:r>
          </a:p>
          <a:p>
            <a:pPr lvl="1" algn="just"/>
            <a:r>
              <a:rPr lang="en-US" sz="1350" u="sng" dirty="0">
                <a:latin typeface="Arial" panose="020B0604020202020204" pitchFamily="34" charset="0"/>
                <a:cs typeface="Arial" panose="020B0604020202020204" pitchFamily="34" charset="0"/>
              </a:rPr>
              <a:t>Political and Institutional factors</a:t>
            </a:r>
            <a:r>
              <a:rPr lang="en-US" sz="1350" dirty="0">
                <a:latin typeface="Arial" panose="020B0604020202020204" pitchFamily="34" charset="0"/>
                <a:cs typeface="Arial" panose="020B0604020202020204" pitchFamily="34" charset="0"/>
              </a:rPr>
              <a:t>: (i</a:t>
            </a:r>
            <a:r>
              <a:rPr lang="en-US" sz="1350" dirty="0" smtClean="0">
                <a:latin typeface="Arial" panose="020B0604020202020204" pitchFamily="34" charset="0"/>
                <a:cs typeface="Arial" panose="020B0604020202020204" pitchFamily="34" charset="0"/>
              </a:rPr>
              <a:t>) political </a:t>
            </a:r>
            <a:r>
              <a:rPr lang="en-US" sz="1350" dirty="0">
                <a:latin typeface="Arial" panose="020B0604020202020204" pitchFamily="34" charset="0"/>
                <a:cs typeface="Arial" panose="020B0604020202020204" pitchFamily="34" charset="0"/>
              </a:rPr>
              <a:t>stability index, (ii) corruption control index, (iii) trade openness, and (iv) financial markets development </a:t>
            </a:r>
            <a:r>
              <a:rPr lang="en-US" sz="1350" dirty="0" smtClean="0">
                <a:latin typeface="Arial" panose="020B0604020202020204" pitchFamily="34" charset="0"/>
                <a:cs typeface="Arial" panose="020B0604020202020204" pitchFamily="34" charset="0"/>
              </a:rPr>
              <a:t>index  </a:t>
            </a:r>
            <a:endParaRPr lang="en-US" sz="1350" dirty="0">
              <a:latin typeface="Arial" panose="020B0604020202020204" pitchFamily="34" charset="0"/>
              <a:cs typeface="Arial" panose="020B0604020202020204" pitchFamily="34" charset="0"/>
            </a:endParaRPr>
          </a:p>
          <a:p>
            <a:pPr lvl="1" algn="just"/>
            <a:r>
              <a:rPr lang="en-US" sz="1350" u="sng" dirty="0">
                <a:latin typeface="Arial" panose="020B0604020202020204" pitchFamily="34" charset="0"/>
                <a:cs typeface="Arial" panose="020B0604020202020204" pitchFamily="34" charset="0"/>
              </a:rPr>
              <a:t>Global factors</a:t>
            </a:r>
            <a:r>
              <a:rPr lang="en-US" sz="1350" dirty="0">
                <a:latin typeface="Arial" panose="020B0604020202020204" pitchFamily="34" charset="0"/>
                <a:cs typeface="Arial" panose="020B0604020202020204" pitchFamily="34" charset="0"/>
              </a:rPr>
              <a:t>: (i) VIX, (ii) commodity price index, and (iii) oil price index</a:t>
            </a:r>
            <a:r>
              <a:rPr lang="en-US" sz="1350" dirty="0" smtClean="0">
                <a:latin typeface="Arial" panose="020B0604020202020204" pitchFamily="34" charset="0"/>
                <a:cs typeface="Arial" panose="020B0604020202020204" pitchFamily="34" charset="0"/>
              </a:rPr>
              <a:t>.</a:t>
            </a:r>
            <a:endParaRPr lang="en-US" sz="135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p:txBody>
          <a:bodyPr>
            <a:normAutofit/>
          </a:bodyPr>
          <a:lstStyle/>
          <a:p>
            <a:r>
              <a:rPr lang="en-GB" sz="2200" dirty="0"/>
              <a:t>Working Paper </a:t>
            </a:r>
            <a:r>
              <a:rPr lang="en-GB" sz="2200" dirty="0" smtClean="0"/>
              <a:t>2: Panel-data estimation  </a:t>
            </a:r>
            <a:r>
              <a:rPr lang="en-GB" dirty="0"/>
              <a:t/>
            </a:r>
            <a:br>
              <a:rPr lang="en-GB" dirty="0"/>
            </a:br>
            <a:r>
              <a:rPr lang="en-GB" sz="2200" b="1" dirty="0" smtClean="0"/>
              <a:t>Data and Estimation Strategy </a:t>
            </a:r>
            <a:endParaRPr lang="en-GB" sz="2200" b="1" dirty="0"/>
          </a:p>
        </p:txBody>
      </p:sp>
    </p:spTree>
    <p:extLst>
      <p:ext uri="{BB962C8B-B14F-4D97-AF65-F5344CB8AC3E}">
        <p14:creationId xmlns:p14="http://schemas.microsoft.com/office/powerpoint/2010/main" val="2493834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p:txBody>
          <a:bodyPr>
            <a:normAutofit/>
          </a:bodyPr>
          <a:lstStyle/>
          <a:p>
            <a:endParaRPr lang="en-GB" b="1" dirty="0"/>
          </a:p>
          <a:p>
            <a:r>
              <a:rPr lang="en-GB" dirty="0"/>
              <a:t>EIB </a:t>
            </a:r>
            <a:r>
              <a:rPr lang="en-GB" dirty="0" err="1"/>
              <a:t>Starebei</a:t>
            </a:r>
            <a:r>
              <a:rPr lang="en-GB" dirty="0"/>
              <a:t> Project </a:t>
            </a:r>
            <a:r>
              <a:rPr lang="en-GB" b="0" dirty="0"/>
              <a:t>on Nominal Exchange Rate Determination in Low and Lower-Middle Income Countries (LLMICs)</a:t>
            </a:r>
          </a:p>
          <a:p>
            <a:pPr marL="0" indent="0">
              <a:buNone/>
            </a:pPr>
            <a:r>
              <a:rPr lang="en-GB" b="0" dirty="0"/>
              <a:t> </a:t>
            </a:r>
          </a:p>
          <a:p>
            <a:r>
              <a:rPr lang="en-GB" b="0" dirty="0"/>
              <a:t>Increased importance of nominal exchange rate dynamics in the context of </a:t>
            </a:r>
            <a:r>
              <a:rPr lang="en-GB" dirty="0"/>
              <a:t>floating exchange rate regimes </a:t>
            </a:r>
            <a:r>
              <a:rPr lang="en-GB" b="0" dirty="0"/>
              <a:t>and non-resident investments in </a:t>
            </a:r>
            <a:r>
              <a:rPr lang="en-GB" dirty="0"/>
              <a:t>LLMICs local currency </a:t>
            </a:r>
            <a:r>
              <a:rPr lang="en-GB" dirty="0" smtClean="0"/>
              <a:t>assets </a:t>
            </a:r>
          </a:p>
          <a:p>
            <a:endParaRPr lang="en-GB" b="0" dirty="0"/>
          </a:p>
          <a:p>
            <a:r>
              <a:rPr lang="en-GB" b="0" dirty="0"/>
              <a:t>Very limited </a:t>
            </a:r>
            <a:r>
              <a:rPr lang="en-GB" dirty="0"/>
              <a:t>panel data </a:t>
            </a:r>
            <a:r>
              <a:rPr lang="en-GB" b="0" dirty="0"/>
              <a:t>literature on nominal exchange determination in LLMICs</a:t>
            </a:r>
          </a:p>
          <a:p>
            <a:endParaRPr lang="en-GB" b="0" dirty="0"/>
          </a:p>
          <a:p>
            <a:r>
              <a:rPr lang="en-GB" b="0" dirty="0" smtClean="0"/>
              <a:t>Little knowledge of </a:t>
            </a:r>
            <a:r>
              <a:rPr lang="en-GB" dirty="0"/>
              <a:t>micro-structural </a:t>
            </a:r>
            <a:r>
              <a:rPr lang="en-GB" dirty="0" smtClean="0"/>
              <a:t>characteristics </a:t>
            </a:r>
            <a:r>
              <a:rPr lang="en-GB" b="0" dirty="0" smtClean="0"/>
              <a:t>of LLMICs foreign exchange markets &gt; importance for </a:t>
            </a:r>
            <a:r>
              <a:rPr lang="en-GB" b="0" dirty="0"/>
              <a:t>understanding exchange rate determination and central bank </a:t>
            </a:r>
            <a:r>
              <a:rPr lang="en-GB" b="0" dirty="0" smtClean="0"/>
              <a:t>operations (feasibility of floating exchange rates) </a:t>
            </a:r>
            <a:endParaRPr lang="en-GB" b="0" dirty="0"/>
          </a:p>
          <a:p>
            <a:endParaRPr lang="en-GB" b="0" dirty="0"/>
          </a:p>
          <a:p>
            <a:endParaRPr lang="en-GB" b="0" dirty="0"/>
          </a:p>
          <a:p>
            <a:pPr marL="0" indent="0">
              <a:buNone/>
            </a:pPr>
            <a:endParaRPr lang="en-GB" dirty="0"/>
          </a:p>
          <a:p>
            <a:pPr lvl="1"/>
            <a:endParaRPr lang="en-GB" dirty="0"/>
          </a:p>
          <a:p>
            <a:pPr marL="594360" lvl="2" indent="0">
              <a:buNone/>
            </a:pPr>
            <a:endParaRPr lang="en-GB" dirty="0"/>
          </a:p>
        </p:txBody>
      </p:sp>
    </p:spTree>
    <p:extLst>
      <p:ext uri="{BB962C8B-B14F-4D97-AF65-F5344CB8AC3E}">
        <p14:creationId xmlns:p14="http://schemas.microsoft.com/office/powerpoint/2010/main" val="234194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228" y="1220548"/>
            <a:ext cx="7886700" cy="4206432"/>
          </a:xfrm>
        </p:spPr>
        <p:txBody>
          <a:bodyPr>
            <a:normAutofit/>
          </a:bodyPr>
          <a:lstStyle/>
          <a:p>
            <a:pPr algn="just">
              <a:lnSpc>
                <a:spcPct val="150000"/>
              </a:lnSpc>
            </a:pPr>
            <a:r>
              <a:rPr lang="en-GB" sz="1350" u="sng" dirty="0">
                <a:latin typeface="Arial" panose="020B0604020202020204" pitchFamily="34" charset="0"/>
                <a:cs typeface="Arial" panose="020B0604020202020204" pitchFamily="34" charset="0"/>
              </a:rPr>
              <a:t>Productive </a:t>
            </a:r>
            <a:r>
              <a:rPr lang="en-GB" sz="1350" u="sng" dirty="0" smtClean="0">
                <a:latin typeface="Arial" panose="020B0604020202020204" pitchFamily="34" charset="0"/>
                <a:cs typeface="Arial" panose="020B0604020202020204" pitchFamily="34" charset="0"/>
              </a:rPr>
              <a:t>factors: </a:t>
            </a:r>
            <a:r>
              <a:rPr lang="en-GB" sz="1350" dirty="0">
                <a:latin typeface="Arial" panose="020B0604020202020204" pitchFamily="34" charset="0"/>
                <a:cs typeface="Arial" panose="020B0604020202020204" pitchFamily="34" charset="0"/>
              </a:rPr>
              <a:t>prices of country’s national export commodities, export concentration, terms of trade and lag of climatic vulnerability play crucial role </a:t>
            </a:r>
            <a:r>
              <a:rPr lang="en-GB" sz="1350" dirty="0" smtClean="0">
                <a:latin typeface="Arial" panose="020B0604020202020204" pitchFamily="34" charset="0"/>
                <a:cs typeface="Arial" panose="020B0604020202020204" pitchFamily="34" charset="0"/>
              </a:rPr>
              <a:t>on </a:t>
            </a:r>
            <a:r>
              <a:rPr lang="en-GB" sz="1350" dirty="0">
                <a:latin typeface="Arial" panose="020B0604020202020204" pitchFamily="34" charset="0"/>
                <a:cs typeface="Arial" panose="020B0604020202020204" pitchFamily="34" charset="0"/>
              </a:rPr>
              <a:t>the level of the exchange rate. </a:t>
            </a:r>
            <a:endParaRPr lang="en-GB" sz="1350" dirty="0" smtClean="0">
              <a:latin typeface="Arial" panose="020B0604020202020204" pitchFamily="34" charset="0"/>
              <a:cs typeface="Arial" panose="020B0604020202020204" pitchFamily="34" charset="0"/>
            </a:endParaRPr>
          </a:p>
          <a:p>
            <a:pPr algn="just">
              <a:lnSpc>
                <a:spcPct val="150000"/>
              </a:lnSpc>
            </a:pPr>
            <a:r>
              <a:rPr lang="en-GB" sz="1350" u="sng" dirty="0" smtClean="0">
                <a:latin typeface="Arial" panose="020B0604020202020204" pitchFamily="34" charset="0"/>
                <a:cs typeface="Arial" panose="020B0604020202020204" pitchFamily="34" charset="0"/>
              </a:rPr>
              <a:t>Financial </a:t>
            </a:r>
            <a:r>
              <a:rPr lang="en-GB" sz="1350" u="sng" dirty="0">
                <a:latin typeface="Arial" panose="020B0604020202020204" pitchFamily="34" charset="0"/>
                <a:cs typeface="Arial" panose="020B0604020202020204" pitchFamily="34" charset="0"/>
              </a:rPr>
              <a:t>factors: </a:t>
            </a:r>
            <a:r>
              <a:rPr lang="en-GB" sz="1350" dirty="0">
                <a:latin typeface="Arial" panose="020B0604020202020204" pitchFamily="34" charset="0"/>
                <a:cs typeface="Arial" panose="020B0604020202020204" pitchFamily="34" charset="0"/>
              </a:rPr>
              <a:t>Interest rate differential and other investment (mainly banking flows). </a:t>
            </a:r>
          </a:p>
          <a:p>
            <a:pPr algn="just">
              <a:lnSpc>
                <a:spcPct val="150000"/>
              </a:lnSpc>
            </a:pPr>
            <a:r>
              <a:rPr lang="en-GB" sz="1350" u="sng" dirty="0">
                <a:latin typeface="Arial" panose="020B0604020202020204" pitchFamily="34" charset="0"/>
                <a:cs typeface="Arial" panose="020B0604020202020204" pitchFamily="34" charset="0"/>
              </a:rPr>
              <a:t>Macroeconomics factors: </a:t>
            </a:r>
            <a:r>
              <a:rPr lang="en-GB" sz="1350" dirty="0" smtClean="0">
                <a:latin typeface="Arial" panose="020B0604020202020204" pitchFamily="34" charset="0"/>
                <a:cs typeface="Arial" panose="020B0604020202020204" pitchFamily="34" charset="0"/>
              </a:rPr>
              <a:t>the current account and FDI flows appreciate </a:t>
            </a:r>
            <a:r>
              <a:rPr lang="en-GB" sz="1350" dirty="0">
                <a:latin typeface="Arial" panose="020B0604020202020204" pitchFamily="34" charset="0"/>
                <a:cs typeface="Arial" panose="020B0604020202020204" pitchFamily="34" charset="0"/>
              </a:rPr>
              <a:t>the exchange rate</a:t>
            </a:r>
            <a:r>
              <a:rPr lang="en-GB" sz="1350" dirty="0" smtClean="0">
                <a:latin typeface="Arial" panose="020B0604020202020204" pitchFamily="34" charset="0"/>
                <a:cs typeface="Arial" panose="020B0604020202020204" pitchFamily="34" charset="0"/>
              </a:rPr>
              <a:t>. Inflation also plays a significant role </a:t>
            </a:r>
          </a:p>
          <a:p>
            <a:pPr marL="0" indent="0" algn="just">
              <a:lnSpc>
                <a:spcPct val="150000"/>
              </a:lnSpc>
              <a:buNone/>
            </a:pPr>
            <a:endParaRPr lang="en-GB" sz="1350" dirty="0">
              <a:latin typeface="Arial" panose="020B0604020202020204" pitchFamily="34" charset="0"/>
              <a:cs typeface="Arial" panose="020B0604020202020204" pitchFamily="34" charset="0"/>
            </a:endParaRPr>
          </a:p>
          <a:p>
            <a:pPr algn="just">
              <a:lnSpc>
                <a:spcPct val="150000"/>
              </a:lnSpc>
            </a:pPr>
            <a:r>
              <a:rPr lang="en-GB" sz="1350" u="sng" dirty="0" smtClean="0">
                <a:latin typeface="Arial" panose="020B0604020202020204" pitchFamily="34" charset="0"/>
                <a:cs typeface="Arial" panose="020B0604020202020204" pitchFamily="34" charset="0"/>
              </a:rPr>
              <a:t>Public </a:t>
            </a:r>
            <a:r>
              <a:rPr lang="en-GB" sz="1350" u="sng" dirty="0">
                <a:latin typeface="Arial" panose="020B0604020202020204" pitchFamily="34" charset="0"/>
                <a:cs typeface="Arial" panose="020B0604020202020204" pitchFamily="34" charset="0"/>
              </a:rPr>
              <a:t>financial flows: </a:t>
            </a:r>
            <a:r>
              <a:rPr lang="en-GB" sz="1350" dirty="0">
                <a:latin typeface="Arial" panose="020B0604020202020204" pitchFamily="34" charset="0"/>
                <a:cs typeface="Arial" panose="020B0604020202020204" pitchFamily="34" charset="0"/>
              </a:rPr>
              <a:t>official development assistance and remittances  </a:t>
            </a:r>
          </a:p>
          <a:p>
            <a:pPr algn="just">
              <a:lnSpc>
                <a:spcPct val="150000"/>
              </a:lnSpc>
            </a:pPr>
            <a:r>
              <a:rPr lang="en-GB" sz="1350" u="sng" dirty="0">
                <a:latin typeface="Arial" panose="020B0604020202020204" pitchFamily="34" charset="0"/>
                <a:cs typeface="Arial" panose="020B0604020202020204" pitchFamily="34" charset="0"/>
              </a:rPr>
              <a:t>Political and instructional factors: </a:t>
            </a:r>
            <a:r>
              <a:rPr lang="en-GB" sz="1350" dirty="0">
                <a:latin typeface="Arial" panose="020B0604020202020204" pitchFamily="34" charset="0"/>
                <a:cs typeface="Arial" panose="020B0604020202020204" pitchFamily="34" charset="0"/>
              </a:rPr>
              <a:t>trade openness, corruption, and financial development, have impact on the exchange rate </a:t>
            </a:r>
            <a:endParaRPr lang="en-GB" sz="1350" dirty="0" smtClean="0">
              <a:latin typeface="Arial" panose="020B0604020202020204" pitchFamily="34" charset="0"/>
              <a:cs typeface="Arial" panose="020B0604020202020204" pitchFamily="34" charset="0"/>
            </a:endParaRPr>
          </a:p>
          <a:p>
            <a:pPr algn="just">
              <a:lnSpc>
                <a:spcPct val="150000"/>
              </a:lnSpc>
            </a:pPr>
            <a:r>
              <a:rPr lang="en-GB" sz="1350" u="sng" dirty="0" smtClean="0">
                <a:latin typeface="Arial" panose="020B0604020202020204" pitchFamily="34" charset="0"/>
                <a:cs typeface="Arial" panose="020B0604020202020204" pitchFamily="34" charset="0"/>
              </a:rPr>
              <a:t>Global factors: </a:t>
            </a:r>
            <a:r>
              <a:rPr lang="en-GB" sz="1350" dirty="0">
                <a:latin typeface="Arial" panose="020B0604020202020204" pitchFamily="34" charset="0"/>
                <a:cs typeface="Arial" panose="020B0604020202020204" pitchFamily="34" charset="0"/>
              </a:rPr>
              <a:t>The interaction of VIX with openness is significant and depreciates the exchange rate</a:t>
            </a:r>
          </a:p>
          <a:p>
            <a:pPr algn="just">
              <a:lnSpc>
                <a:spcPct val="150000"/>
              </a:lnSpc>
            </a:pPr>
            <a:endParaRPr lang="en-US" sz="1350" u="sng"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340962" y="216000"/>
            <a:ext cx="6427037" cy="806888"/>
          </a:xfrm>
        </p:spPr>
        <p:txBody>
          <a:bodyPr>
            <a:normAutofit/>
          </a:bodyPr>
          <a:lstStyle/>
          <a:p>
            <a:r>
              <a:rPr lang="en-GB" sz="2200" dirty="0"/>
              <a:t>Working Paper </a:t>
            </a:r>
            <a:r>
              <a:rPr lang="en-GB" sz="2200" dirty="0" smtClean="0"/>
              <a:t>2: Panel-data estimation  </a:t>
            </a:r>
            <a:r>
              <a:rPr lang="en-GB" dirty="0"/>
              <a:t/>
            </a:r>
            <a:br>
              <a:rPr lang="en-GB" dirty="0"/>
            </a:br>
            <a:r>
              <a:rPr lang="en-GB" sz="2200" b="1" dirty="0" smtClean="0"/>
              <a:t>Results: AMG and Exchange Rate Level </a:t>
            </a:r>
            <a:endParaRPr lang="en-GB" sz="2200" b="1" dirty="0"/>
          </a:p>
        </p:txBody>
      </p:sp>
    </p:spTree>
    <p:extLst>
      <p:ext uri="{BB962C8B-B14F-4D97-AF65-F5344CB8AC3E}">
        <p14:creationId xmlns:p14="http://schemas.microsoft.com/office/powerpoint/2010/main" val="1187182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85451944"/>
              </p:ext>
            </p:extLst>
          </p:nvPr>
        </p:nvGraphicFramePr>
        <p:xfrm>
          <a:off x="315228" y="352405"/>
          <a:ext cx="8552330" cy="5195357"/>
        </p:xfrm>
        <a:graphic>
          <a:graphicData uri="http://schemas.openxmlformats.org/drawingml/2006/table">
            <a:tbl>
              <a:tblPr firstRow="1" firstCol="1" bandRow="1">
                <a:tableStyleId>{5C22544A-7EE6-4342-B048-85BDC9FD1C3A}</a:tableStyleId>
              </a:tblPr>
              <a:tblGrid>
                <a:gridCol w="987565">
                  <a:extLst>
                    <a:ext uri="{9D8B030D-6E8A-4147-A177-3AD203B41FA5}">
                      <a16:colId xmlns:a16="http://schemas.microsoft.com/office/drawing/2014/main" val="20000"/>
                    </a:ext>
                  </a:extLst>
                </a:gridCol>
                <a:gridCol w="733535">
                  <a:extLst>
                    <a:ext uri="{9D8B030D-6E8A-4147-A177-3AD203B41FA5}">
                      <a16:colId xmlns:a16="http://schemas.microsoft.com/office/drawing/2014/main" val="20001"/>
                    </a:ext>
                  </a:extLst>
                </a:gridCol>
                <a:gridCol w="733535">
                  <a:extLst>
                    <a:ext uri="{9D8B030D-6E8A-4147-A177-3AD203B41FA5}">
                      <a16:colId xmlns:a16="http://schemas.microsoft.com/office/drawing/2014/main" val="20002"/>
                    </a:ext>
                  </a:extLst>
                </a:gridCol>
                <a:gridCol w="733535">
                  <a:extLst>
                    <a:ext uri="{9D8B030D-6E8A-4147-A177-3AD203B41FA5}">
                      <a16:colId xmlns:a16="http://schemas.microsoft.com/office/drawing/2014/main" val="20003"/>
                    </a:ext>
                  </a:extLst>
                </a:gridCol>
                <a:gridCol w="733535">
                  <a:extLst>
                    <a:ext uri="{9D8B030D-6E8A-4147-A177-3AD203B41FA5}">
                      <a16:colId xmlns:a16="http://schemas.microsoft.com/office/drawing/2014/main" val="20004"/>
                    </a:ext>
                  </a:extLst>
                </a:gridCol>
                <a:gridCol w="733535">
                  <a:extLst>
                    <a:ext uri="{9D8B030D-6E8A-4147-A177-3AD203B41FA5}">
                      <a16:colId xmlns:a16="http://schemas.microsoft.com/office/drawing/2014/main" val="20005"/>
                    </a:ext>
                  </a:extLst>
                </a:gridCol>
                <a:gridCol w="733535">
                  <a:extLst>
                    <a:ext uri="{9D8B030D-6E8A-4147-A177-3AD203B41FA5}">
                      <a16:colId xmlns:a16="http://schemas.microsoft.com/office/drawing/2014/main" val="20006"/>
                    </a:ext>
                  </a:extLst>
                </a:gridCol>
                <a:gridCol w="733535">
                  <a:extLst>
                    <a:ext uri="{9D8B030D-6E8A-4147-A177-3AD203B41FA5}">
                      <a16:colId xmlns:a16="http://schemas.microsoft.com/office/drawing/2014/main" val="20007"/>
                    </a:ext>
                  </a:extLst>
                </a:gridCol>
                <a:gridCol w="733535">
                  <a:extLst>
                    <a:ext uri="{9D8B030D-6E8A-4147-A177-3AD203B41FA5}">
                      <a16:colId xmlns:a16="http://schemas.microsoft.com/office/drawing/2014/main" val="20008"/>
                    </a:ext>
                  </a:extLst>
                </a:gridCol>
                <a:gridCol w="868427">
                  <a:extLst>
                    <a:ext uri="{9D8B030D-6E8A-4147-A177-3AD203B41FA5}">
                      <a16:colId xmlns:a16="http://schemas.microsoft.com/office/drawing/2014/main" val="20009"/>
                    </a:ext>
                  </a:extLst>
                </a:gridCol>
                <a:gridCol w="828058">
                  <a:extLst>
                    <a:ext uri="{9D8B030D-6E8A-4147-A177-3AD203B41FA5}">
                      <a16:colId xmlns:a16="http://schemas.microsoft.com/office/drawing/2014/main" val="20010"/>
                    </a:ext>
                  </a:extLst>
                </a:gridCol>
              </a:tblGrid>
              <a:tr h="132359">
                <a:tc>
                  <a:txBody>
                    <a:bodyPr/>
                    <a:lstStyle/>
                    <a:p>
                      <a:pPr>
                        <a:lnSpc>
                          <a:spcPct val="115000"/>
                        </a:lnSpc>
                        <a:spcAft>
                          <a:spcPts val="0"/>
                        </a:spcAft>
                      </a:pPr>
                      <a:r>
                        <a:rPr lang="en-US" sz="800" dirty="0">
                          <a:effectLst/>
                        </a:rPr>
                        <a:t>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Model5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Model10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32359">
                <a:tc>
                  <a:txBody>
                    <a:bodyPr/>
                    <a:lstStyle/>
                    <a:p>
                      <a:pPr>
                        <a:lnSpc>
                          <a:spcPct val="115000"/>
                        </a:lnSpc>
                        <a:spcAft>
                          <a:spcPts val="0"/>
                        </a:spcAft>
                      </a:pPr>
                      <a:r>
                        <a:rPr lang="en-US" sz="800">
                          <a:effectLst/>
                        </a:rPr>
                        <a:t>GDP</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0.004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(0.559)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(0.409)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(0.824)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(0.599)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(0.762)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(0.765)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(0.703)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(0.710)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(0.221)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32359">
                <a:tc>
                  <a:txBody>
                    <a:bodyPr/>
                    <a:lstStyle/>
                    <a:p>
                      <a:pPr>
                        <a:lnSpc>
                          <a:spcPct val="115000"/>
                        </a:lnSpc>
                        <a:spcAft>
                          <a:spcPts val="0"/>
                        </a:spcAft>
                      </a:pPr>
                      <a:r>
                        <a:rPr lang="en-US" sz="800">
                          <a:effectLst/>
                        </a:rPr>
                        <a:t>Inflation</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0.030**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0.021***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(0.004)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132359">
                <a:tc>
                  <a:txBody>
                    <a:bodyPr/>
                    <a:lstStyle/>
                    <a:p>
                      <a:pPr>
                        <a:lnSpc>
                          <a:spcPct val="115000"/>
                        </a:lnSpc>
                        <a:spcAft>
                          <a:spcPts val="0"/>
                        </a:spcAft>
                      </a:pPr>
                      <a:r>
                        <a:rPr lang="en-US" sz="800">
                          <a:effectLst/>
                        </a:rPr>
                        <a:t>Yielddiff</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(0.900)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(0.032)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(0.104)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(0.052)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132359">
                <a:tc>
                  <a:txBody>
                    <a:bodyPr/>
                    <a:lstStyle/>
                    <a:p>
                      <a:pPr>
                        <a:lnSpc>
                          <a:spcPct val="115000"/>
                        </a:lnSpc>
                        <a:spcAft>
                          <a:spcPts val="0"/>
                        </a:spcAft>
                      </a:pPr>
                      <a:r>
                        <a:rPr lang="en-US" sz="800">
                          <a:effectLst/>
                        </a:rPr>
                        <a:t>ToT (log)</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0.196***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0.188***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0.125**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dirty="0">
                          <a:effectLst/>
                        </a:rPr>
                        <a:t>0.180***</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0.178***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0.184***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0.182***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0.190***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(0.034)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(0.901)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132359">
                <a:tc>
                  <a:txBody>
                    <a:bodyPr/>
                    <a:lstStyle/>
                    <a:p>
                      <a:pPr>
                        <a:lnSpc>
                          <a:spcPct val="115000"/>
                        </a:lnSpc>
                        <a:spcAft>
                          <a:spcPts val="0"/>
                        </a:spcAft>
                      </a:pPr>
                      <a:r>
                        <a:rPr lang="en-US" sz="800">
                          <a:effectLst/>
                        </a:rPr>
                        <a:t>ECI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0.455***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0.544***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dirty="0">
                          <a:effectLst/>
                        </a:rPr>
                        <a:t>0.519</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0.381**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0.420***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0.549***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0.550***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0.586***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0.603***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0.576***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(0.182)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132359">
                <a:tc>
                  <a:txBody>
                    <a:bodyPr/>
                    <a:lstStyle/>
                    <a:p>
                      <a:pPr>
                        <a:lnSpc>
                          <a:spcPct val="115000"/>
                        </a:lnSpc>
                        <a:spcAft>
                          <a:spcPts val="0"/>
                        </a:spcAft>
                      </a:pPr>
                      <a:r>
                        <a:rPr lang="en-US" sz="800">
                          <a:effectLst/>
                        </a:rPr>
                        <a:t>ECPI (log)</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-0.427***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-0.269*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0.065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-0.370***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dirty="0">
                          <a:effectLst/>
                        </a:rPr>
                        <a:t>-0.405***</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-0.316**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-0.349***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-0.345***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-0.355***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-0.192***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(0.763)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132359">
                <a:tc>
                  <a:txBody>
                    <a:bodyPr/>
                    <a:lstStyle/>
                    <a:p>
                      <a:pPr>
                        <a:lnSpc>
                          <a:spcPct val="115000"/>
                        </a:lnSpc>
                        <a:spcAft>
                          <a:spcPts val="0"/>
                        </a:spcAft>
                      </a:pPr>
                      <a:r>
                        <a:rPr lang="en-US" sz="800">
                          <a:effectLst/>
                        </a:rPr>
                        <a:t>Portfolioinv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0.076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0.166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-0.009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0.067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3"/>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(0.589)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(0.141)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(0.930)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(0.685)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(0.662)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(0.733)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(0.634)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(0.956)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(0.891)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(0.620)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4"/>
                  </a:ext>
                </a:extLst>
              </a:tr>
              <a:tr h="132359">
                <a:tc>
                  <a:txBody>
                    <a:bodyPr/>
                    <a:lstStyle/>
                    <a:p>
                      <a:pPr>
                        <a:lnSpc>
                          <a:spcPct val="115000"/>
                        </a:lnSpc>
                        <a:spcAft>
                          <a:spcPts val="0"/>
                        </a:spcAft>
                      </a:pPr>
                      <a:r>
                        <a:rPr lang="en-US" sz="800">
                          <a:effectLst/>
                        </a:rPr>
                        <a:t>Otherinv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0.024*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-0.029***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5"/>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(0.066)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(0.762)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(0.755)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(0.439)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(0.467)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(0.281)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0.004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6"/>
                  </a:ext>
                </a:extLst>
              </a:tr>
              <a:tr h="132359">
                <a:tc>
                  <a:txBody>
                    <a:bodyPr/>
                    <a:lstStyle/>
                    <a:p>
                      <a:pPr>
                        <a:lnSpc>
                          <a:spcPct val="115000"/>
                        </a:lnSpc>
                        <a:spcAft>
                          <a:spcPts val="0"/>
                        </a:spcAft>
                      </a:pPr>
                      <a:r>
                        <a:rPr lang="en-US" sz="800">
                          <a:effectLst/>
                        </a:rPr>
                        <a:t>Cab</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7"/>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(0.059)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8"/>
                  </a:ext>
                </a:extLst>
              </a:tr>
              <a:tr h="132359">
                <a:tc>
                  <a:txBody>
                    <a:bodyPr/>
                    <a:lstStyle/>
                    <a:p>
                      <a:pPr>
                        <a:lnSpc>
                          <a:spcPct val="115000"/>
                        </a:lnSpc>
                        <a:spcAft>
                          <a:spcPts val="0"/>
                        </a:spcAft>
                      </a:pPr>
                      <a:r>
                        <a:rPr lang="en-US" sz="800">
                          <a:effectLst/>
                        </a:rPr>
                        <a:t>FDI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9"/>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(0.046)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0"/>
                  </a:ext>
                </a:extLst>
              </a:tr>
              <a:tr h="132359">
                <a:tc>
                  <a:txBody>
                    <a:bodyPr/>
                    <a:lstStyle/>
                    <a:p>
                      <a:pPr>
                        <a:lnSpc>
                          <a:spcPct val="115000"/>
                        </a:lnSpc>
                        <a:spcAft>
                          <a:spcPts val="0"/>
                        </a:spcAft>
                      </a:pPr>
                      <a:r>
                        <a:rPr lang="en-US" sz="800">
                          <a:effectLst/>
                        </a:rPr>
                        <a:t>remmitance</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0.047***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1"/>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2"/>
                  </a:ext>
                </a:extLst>
              </a:tr>
              <a:tr h="132359">
                <a:tc>
                  <a:txBody>
                    <a:bodyPr/>
                    <a:lstStyle/>
                    <a:p>
                      <a:pPr>
                        <a:lnSpc>
                          <a:spcPct val="115000"/>
                        </a:lnSpc>
                        <a:spcAft>
                          <a:spcPts val="0"/>
                        </a:spcAft>
                      </a:pPr>
                      <a:r>
                        <a:rPr lang="en-US" sz="800">
                          <a:effectLst/>
                        </a:rPr>
                        <a:t>ODA</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3"/>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4"/>
                  </a:ext>
                </a:extLst>
              </a:tr>
              <a:tr h="132359">
                <a:tc>
                  <a:txBody>
                    <a:bodyPr/>
                    <a:lstStyle/>
                    <a:p>
                      <a:pPr>
                        <a:lnSpc>
                          <a:spcPct val="115000"/>
                        </a:lnSpc>
                        <a:spcAft>
                          <a:spcPts val="0"/>
                        </a:spcAft>
                      </a:pPr>
                      <a:r>
                        <a:rPr lang="en-US" sz="800">
                          <a:effectLst/>
                        </a:rPr>
                        <a:t>Debts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-0.001* *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5"/>
                  </a:ext>
                </a:extLst>
              </a:tr>
              <a:tr h="14786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(0.040)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6"/>
                  </a:ext>
                </a:extLst>
              </a:tr>
              <a:tr h="132359">
                <a:tc>
                  <a:txBody>
                    <a:bodyPr/>
                    <a:lstStyle/>
                    <a:p>
                      <a:pPr>
                        <a:lnSpc>
                          <a:spcPct val="115000"/>
                        </a:lnSpc>
                        <a:spcAft>
                          <a:spcPts val="0"/>
                        </a:spcAft>
                      </a:pPr>
                      <a:r>
                        <a:rPr lang="en-US" sz="800">
                          <a:effectLst/>
                        </a:rPr>
                        <a:t>financialdev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0.994**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7"/>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(0.012)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8"/>
                  </a:ext>
                </a:extLst>
              </a:tr>
              <a:tr h="132359">
                <a:tc>
                  <a:txBody>
                    <a:bodyPr/>
                    <a:lstStyle/>
                    <a:p>
                      <a:pPr>
                        <a:lnSpc>
                          <a:spcPct val="115000"/>
                        </a:lnSpc>
                        <a:spcAft>
                          <a:spcPts val="0"/>
                        </a:spcAft>
                      </a:pPr>
                      <a:r>
                        <a:rPr lang="en-US" sz="800">
                          <a:effectLst/>
                        </a:rPr>
                        <a:t>openness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29"/>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30"/>
                  </a:ext>
                </a:extLst>
              </a:tr>
              <a:tr h="132359">
                <a:tc>
                  <a:txBody>
                    <a:bodyPr/>
                    <a:lstStyle/>
                    <a:p>
                      <a:pPr>
                        <a:lnSpc>
                          <a:spcPct val="115000"/>
                        </a:lnSpc>
                        <a:spcAft>
                          <a:spcPts val="0"/>
                        </a:spcAft>
                      </a:pPr>
                      <a:r>
                        <a:rPr lang="en-US" sz="800">
                          <a:effectLst/>
                        </a:rPr>
                        <a:t>vixoppennes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0.325***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31"/>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dirty="0">
                          <a:effectLst/>
                        </a:rPr>
                        <a:t>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32"/>
                  </a:ext>
                </a:extLst>
              </a:tr>
              <a:tr h="132359">
                <a:tc>
                  <a:txBody>
                    <a:bodyPr/>
                    <a:lstStyle/>
                    <a:p>
                      <a:pPr>
                        <a:lnSpc>
                          <a:spcPct val="115000"/>
                        </a:lnSpc>
                        <a:spcAft>
                          <a:spcPts val="0"/>
                        </a:spcAft>
                      </a:pPr>
                      <a:r>
                        <a:rPr lang="en-US" sz="800">
                          <a:effectLst/>
                        </a:rPr>
                        <a:t>Corruption control</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0.120**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33"/>
                  </a:ext>
                </a:extLst>
              </a:tr>
              <a:tr h="132359">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(0.038)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34"/>
                  </a:ext>
                </a:extLst>
              </a:tr>
              <a:tr h="132359">
                <a:tc>
                  <a:txBody>
                    <a:bodyPr/>
                    <a:lstStyle/>
                    <a:p>
                      <a:pPr>
                        <a:lnSpc>
                          <a:spcPct val="115000"/>
                        </a:lnSpc>
                        <a:spcAft>
                          <a:spcPts val="0"/>
                        </a:spcAft>
                      </a:pPr>
                      <a:r>
                        <a:rPr lang="en-US" sz="800">
                          <a:effectLst/>
                        </a:rPr>
                        <a:t>climaticvul (lag1)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dirty="0">
                          <a:effectLst/>
                        </a:rPr>
                        <a:t>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dirty="0">
                          <a:effectLst/>
                        </a:rPr>
                        <a:t>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n-US" sz="800" dirty="0">
                          <a:effectLst/>
                        </a:rPr>
                        <a:t>11.739***</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35"/>
                  </a:ext>
                </a:extLst>
              </a:tr>
            </a:tbl>
          </a:graphicData>
        </a:graphic>
      </p:graphicFrame>
    </p:spTree>
    <p:extLst>
      <p:ext uri="{BB962C8B-B14F-4D97-AF65-F5344CB8AC3E}">
        <p14:creationId xmlns:p14="http://schemas.microsoft.com/office/powerpoint/2010/main" val="3852547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228" y="1384364"/>
            <a:ext cx="7886700" cy="3795643"/>
          </a:xfrm>
        </p:spPr>
        <p:txBody>
          <a:bodyPr>
            <a:normAutofit/>
          </a:bodyPr>
          <a:lstStyle/>
          <a:p>
            <a:pPr algn="just">
              <a:lnSpc>
                <a:spcPct val="150000"/>
              </a:lnSpc>
            </a:pPr>
            <a:r>
              <a:rPr lang="en-GB" sz="1500" u="sng" dirty="0"/>
              <a:t>Productive </a:t>
            </a:r>
            <a:r>
              <a:rPr lang="en-GB" sz="1500" u="sng" dirty="0" smtClean="0"/>
              <a:t>factors: </a:t>
            </a:r>
            <a:r>
              <a:rPr lang="en-GB" sz="1500" dirty="0" smtClean="0"/>
              <a:t>the </a:t>
            </a:r>
            <a:r>
              <a:rPr lang="en-GB" sz="1500" dirty="0"/>
              <a:t>concentration index, the terms of trade, current account and  climatic vulnerability play crucial role  in driving exchange rate. </a:t>
            </a:r>
            <a:endParaRPr lang="en-US" sz="1500" dirty="0"/>
          </a:p>
          <a:p>
            <a:pPr algn="just">
              <a:lnSpc>
                <a:spcPct val="150000"/>
              </a:lnSpc>
            </a:pPr>
            <a:r>
              <a:rPr lang="en-GB" sz="1500" u="sng" dirty="0"/>
              <a:t>Financial </a:t>
            </a:r>
            <a:r>
              <a:rPr lang="en-GB" sz="1500" u="sng" dirty="0" smtClean="0"/>
              <a:t>factors: </a:t>
            </a:r>
            <a:r>
              <a:rPr lang="en-GB" sz="1500" dirty="0" smtClean="0"/>
              <a:t>other </a:t>
            </a:r>
            <a:r>
              <a:rPr lang="en-GB" sz="1500" dirty="0"/>
              <a:t>investments reduces exchange rate </a:t>
            </a:r>
            <a:r>
              <a:rPr lang="en-GB" sz="1500" dirty="0" smtClean="0"/>
              <a:t>volatility</a:t>
            </a:r>
          </a:p>
          <a:p>
            <a:pPr marL="0" indent="0" algn="just">
              <a:lnSpc>
                <a:spcPct val="150000"/>
              </a:lnSpc>
              <a:buNone/>
            </a:pPr>
            <a:endParaRPr lang="en-GB" sz="1500" dirty="0"/>
          </a:p>
          <a:p>
            <a:pPr algn="just">
              <a:lnSpc>
                <a:spcPct val="150000"/>
              </a:lnSpc>
            </a:pPr>
            <a:r>
              <a:rPr lang="en-GB" sz="1500" u="sng" dirty="0"/>
              <a:t>Macroeconomic factors: </a:t>
            </a:r>
            <a:r>
              <a:rPr lang="en-GB" sz="1500" dirty="0"/>
              <a:t>GDP growth reduces exchange rate volatility and inflation increases it</a:t>
            </a:r>
          </a:p>
          <a:p>
            <a:pPr algn="just">
              <a:lnSpc>
                <a:spcPct val="150000"/>
              </a:lnSpc>
            </a:pPr>
            <a:r>
              <a:rPr lang="en-GB" sz="1500" u="sng" dirty="0"/>
              <a:t>Public financial factors: </a:t>
            </a:r>
            <a:r>
              <a:rPr lang="en-GB" sz="1500" dirty="0"/>
              <a:t>External </a:t>
            </a:r>
            <a:r>
              <a:rPr lang="en-GB" sz="1500" dirty="0">
                <a:cs typeface="Times New Roman" panose="02020603050405020304" pitchFamily="18" charset="0"/>
              </a:rPr>
              <a:t>debts increases FX volatility</a:t>
            </a:r>
          </a:p>
          <a:p>
            <a:pPr algn="just">
              <a:lnSpc>
                <a:spcPct val="150000"/>
              </a:lnSpc>
            </a:pPr>
            <a:r>
              <a:rPr lang="en-GB" sz="1500" u="sng" dirty="0">
                <a:cs typeface="Times New Roman" panose="02020603050405020304" pitchFamily="18" charset="0"/>
              </a:rPr>
              <a:t>Political and Instructional  </a:t>
            </a:r>
            <a:r>
              <a:rPr lang="en-GB" sz="1500" u="sng" dirty="0" smtClean="0">
                <a:cs typeface="Times New Roman" panose="02020603050405020304" pitchFamily="18" charset="0"/>
              </a:rPr>
              <a:t>factors: </a:t>
            </a:r>
            <a:r>
              <a:rPr lang="en-GB" sz="1500" dirty="0" smtClean="0">
                <a:cs typeface="Times New Roman" panose="02020603050405020304" pitchFamily="18" charset="0"/>
              </a:rPr>
              <a:t> </a:t>
            </a:r>
            <a:r>
              <a:rPr lang="en-GB" sz="1500" dirty="0" smtClean="0">
                <a:solidFill>
                  <a:srgbClr val="000000"/>
                </a:solidFill>
                <a:ea typeface="Arial" panose="020B0604020202020204" pitchFamily="34" charset="0"/>
                <a:cs typeface="Times New Roman" panose="02020603050405020304" pitchFamily="18" charset="0"/>
              </a:rPr>
              <a:t>financial </a:t>
            </a:r>
            <a:r>
              <a:rPr lang="en-GB" sz="1500" dirty="0">
                <a:solidFill>
                  <a:srgbClr val="000000"/>
                </a:solidFill>
                <a:ea typeface="Arial" panose="020B0604020202020204" pitchFamily="34" charset="0"/>
                <a:cs typeface="Times New Roman" panose="02020603050405020304" pitchFamily="18" charset="0"/>
              </a:rPr>
              <a:t>development index and control of corruption index which are all found to have positive impacts on exchange rate volatility</a:t>
            </a:r>
            <a:endParaRPr lang="en-GB" sz="1500" dirty="0">
              <a:cs typeface="Times New Roman" panose="02020603050405020304" pitchFamily="18" charset="0"/>
            </a:endParaRPr>
          </a:p>
          <a:p>
            <a:pPr algn="just">
              <a:lnSpc>
                <a:spcPct val="150000"/>
              </a:lnSpc>
            </a:pPr>
            <a:endParaRPr lang="en-US" sz="1350" dirty="0"/>
          </a:p>
        </p:txBody>
      </p:sp>
      <p:sp>
        <p:nvSpPr>
          <p:cNvPr id="5" name="Title 1"/>
          <p:cNvSpPr>
            <a:spLocks noGrp="1"/>
          </p:cNvSpPr>
          <p:nvPr>
            <p:ph type="title"/>
          </p:nvPr>
        </p:nvSpPr>
        <p:spPr>
          <a:xfrm>
            <a:off x="315228" y="216000"/>
            <a:ext cx="6452772" cy="792000"/>
          </a:xfrm>
        </p:spPr>
        <p:txBody>
          <a:bodyPr>
            <a:normAutofit/>
          </a:bodyPr>
          <a:lstStyle/>
          <a:p>
            <a:r>
              <a:rPr lang="en-GB" sz="2200" dirty="0"/>
              <a:t>Working Paper </a:t>
            </a:r>
            <a:r>
              <a:rPr lang="en-GB" sz="2200" dirty="0" smtClean="0"/>
              <a:t>2: Panel-data estimation  </a:t>
            </a:r>
            <a:r>
              <a:rPr lang="en-GB" dirty="0"/>
              <a:t/>
            </a:r>
            <a:br>
              <a:rPr lang="en-GB" dirty="0"/>
            </a:br>
            <a:r>
              <a:rPr lang="en-GB" sz="2200" b="1" dirty="0" smtClean="0"/>
              <a:t>Results: AMG and Exchange Rate Volatility </a:t>
            </a:r>
            <a:endParaRPr lang="en-GB" sz="2200" b="1" dirty="0"/>
          </a:p>
        </p:txBody>
      </p:sp>
    </p:spTree>
    <p:extLst>
      <p:ext uri="{BB962C8B-B14F-4D97-AF65-F5344CB8AC3E}">
        <p14:creationId xmlns:p14="http://schemas.microsoft.com/office/powerpoint/2010/main" val="150389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16A53-6784-4E6C-B7F7-D08C1285C59D}"/>
              </a:ext>
            </a:extLst>
          </p:cNvPr>
          <p:cNvSpPr>
            <a:spLocks noGrp="1"/>
          </p:cNvSpPr>
          <p:nvPr>
            <p:ph idx="1"/>
          </p:nvPr>
        </p:nvSpPr>
        <p:spPr>
          <a:xfrm>
            <a:off x="383241" y="1301004"/>
            <a:ext cx="8132109" cy="4588808"/>
          </a:xfrm>
        </p:spPr>
        <p:txBody>
          <a:bodyPr/>
          <a:lstStyle/>
          <a:p>
            <a:pPr marL="0" indent="0" algn="just">
              <a:lnSpc>
                <a:spcPct val="150000"/>
              </a:lnSpc>
              <a:buNone/>
            </a:pPr>
            <a:r>
              <a:rPr lang="en-US" sz="1350" dirty="0">
                <a:latin typeface="Arial" panose="020B0604020202020204" pitchFamily="34" charset="0"/>
                <a:ea typeface="Times New Roman" panose="02020603050405020304" pitchFamily="18" charset="0"/>
              </a:rPr>
              <a:t>. </a:t>
            </a:r>
            <a:endParaRPr lang="en-US" sz="1350" dirty="0">
              <a:latin typeface="Times New Roman" panose="02020603050405020304" pitchFamily="18" charset="0"/>
              <a:ea typeface="Times New Roman" panose="02020603050405020304" pitchFamily="18" charset="0"/>
            </a:endParaRPr>
          </a:p>
          <a:p>
            <a:pPr algn="just">
              <a:lnSpc>
                <a:spcPct val="150000"/>
              </a:lnSpc>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3694013"/>
              </p:ext>
            </p:extLst>
          </p:nvPr>
        </p:nvGraphicFramePr>
        <p:xfrm>
          <a:off x="198343" y="0"/>
          <a:ext cx="8945657" cy="6766560"/>
        </p:xfrm>
        <a:graphic>
          <a:graphicData uri="http://schemas.openxmlformats.org/drawingml/2006/table">
            <a:tbl>
              <a:tblPr firstRow="1" firstCol="1" bandRow="1">
                <a:tableStyleId>{5C22544A-7EE6-4342-B048-85BDC9FD1C3A}</a:tableStyleId>
              </a:tblPr>
              <a:tblGrid>
                <a:gridCol w="1152934">
                  <a:extLst>
                    <a:ext uri="{9D8B030D-6E8A-4147-A177-3AD203B41FA5}">
                      <a16:colId xmlns:a16="http://schemas.microsoft.com/office/drawing/2014/main" val="20000"/>
                    </a:ext>
                  </a:extLst>
                </a:gridCol>
                <a:gridCol w="744148">
                  <a:extLst>
                    <a:ext uri="{9D8B030D-6E8A-4147-A177-3AD203B41FA5}">
                      <a16:colId xmlns:a16="http://schemas.microsoft.com/office/drawing/2014/main" val="20001"/>
                    </a:ext>
                  </a:extLst>
                </a:gridCol>
                <a:gridCol w="748118">
                  <a:extLst>
                    <a:ext uri="{9D8B030D-6E8A-4147-A177-3AD203B41FA5}">
                      <a16:colId xmlns:a16="http://schemas.microsoft.com/office/drawing/2014/main" val="20002"/>
                    </a:ext>
                  </a:extLst>
                </a:gridCol>
                <a:gridCol w="719343">
                  <a:extLst>
                    <a:ext uri="{9D8B030D-6E8A-4147-A177-3AD203B41FA5}">
                      <a16:colId xmlns:a16="http://schemas.microsoft.com/office/drawing/2014/main" val="20003"/>
                    </a:ext>
                  </a:extLst>
                </a:gridCol>
                <a:gridCol w="805664">
                  <a:extLst>
                    <a:ext uri="{9D8B030D-6E8A-4147-A177-3AD203B41FA5}">
                      <a16:colId xmlns:a16="http://schemas.microsoft.com/office/drawing/2014/main" val="20004"/>
                    </a:ext>
                  </a:extLst>
                </a:gridCol>
                <a:gridCol w="748118">
                  <a:extLst>
                    <a:ext uri="{9D8B030D-6E8A-4147-A177-3AD203B41FA5}">
                      <a16:colId xmlns:a16="http://schemas.microsoft.com/office/drawing/2014/main" val="20005"/>
                    </a:ext>
                  </a:extLst>
                </a:gridCol>
                <a:gridCol w="805664">
                  <a:extLst>
                    <a:ext uri="{9D8B030D-6E8A-4147-A177-3AD203B41FA5}">
                      <a16:colId xmlns:a16="http://schemas.microsoft.com/office/drawing/2014/main" val="20006"/>
                    </a:ext>
                  </a:extLst>
                </a:gridCol>
                <a:gridCol w="748118">
                  <a:extLst>
                    <a:ext uri="{9D8B030D-6E8A-4147-A177-3AD203B41FA5}">
                      <a16:colId xmlns:a16="http://schemas.microsoft.com/office/drawing/2014/main" val="20007"/>
                    </a:ext>
                  </a:extLst>
                </a:gridCol>
                <a:gridCol w="748118">
                  <a:extLst>
                    <a:ext uri="{9D8B030D-6E8A-4147-A177-3AD203B41FA5}">
                      <a16:colId xmlns:a16="http://schemas.microsoft.com/office/drawing/2014/main" val="20008"/>
                    </a:ext>
                  </a:extLst>
                </a:gridCol>
                <a:gridCol w="777415">
                  <a:extLst>
                    <a:ext uri="{9D8B030D-6E8A-4147-A177-3AD203B41FA5}">
                      <a16:colId xmlns:a16="http://schemas.microsoft.com/office/drawing/2014/main" val="20009"/>
                    </a:ext>
                  </a:extLst>
                </a:gridCol>
                <a:gridCol w="948017">
                  <a:extLst>
                    <a:ext uri="{9D8B030D-6E8A-4147-A177-3AD203B41FA5}">
                      <a16:colId xmlns:a16="http://schemas.microsoft.com/office/drawing/2014/main" val="20010"/>
                    </a:ext>
                  </a:extLst>
                </a:gridCol>
              </a:tblGrid>
              <a:tr h="171450">
                <a:tc>
                  <a:txBody>
                    <a:bodyPr/>
                    <a:lstStyle/>
                    <a:p>
                      <a:pPr>
                        <a:lnSpc>
                          <a:spcPct val="150000"/>
                        </a:lnSpc>
                        <a:spcAft>
                          <a:spcPts val="1200"/>
                        </a:spcAft>
                      </a:pPr>
                      <a:r>
                        <a:rPr lang="en-GB" sz="800" dirty="0">
                          <a:effectLst/>
                        </a:rPr>
                        <a:t>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Model10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0"/>
                  </a:ext>
                </a:extLst>
              </a:tr>
              <a:tr h="171450">
                <a:tc>
                  <a:txBody>
                    <a:bodyPr/>
                    <a:lstStyle/>
                    <a:p>
                      <a:pPr>
                        <a:lnSpc>
                          <a:spcPct val="150000"/>
                        </a:lnSpc>
                        <a:spcAft>
                          <a:spcPts val="1200"/>
                        </a:spcAft>
                      </a:pPr>
                      <a:r>
                        <a:rPr lang="en-US" sz="800">
                          <a:effectLst/>
                        </a:rPr>
                        <a:t>GDP</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-0.821*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-0.738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-1.038**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-0.631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-0.794*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-0.707*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-0.736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-0.755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-0.838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-0.560* *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1"/>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(0.072)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(0.111)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(0.114)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2"/>
                  </a:ext>
                </a:extLst>
              </a:tr>
              <a:tr h="171450">
                <a:tc>
                  <a:txBody>
                    <a:bodyPr/>
                    <a:lstStyle/>
                    <a:p>
                      <a:pPr>
                        <a:lnSpc>
                          <a:spcPct val="150000"/>
                        </a:lnSpc>
                        <a:spcAft>
                          <a:spcPts val="1200"/>
                        </a:spcAft>
                      </a:pPr>
                      <a:r>
                        <a:rPr lang="en-US" sz="800">
                          <a:effectLst/>
                        </a:rPr>
                        <a:t>Inflation</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0.293*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0.343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0.441**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0.371*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0.443*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0.470**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0.445**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0.344*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3"/>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(0.046)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(0.219)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(0.050)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(0.032)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(0.073)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4"/>
                  </a:ext>
                </a:extLst>
              </a:tr>
              <a:tr h="171450">
                <a:tc>
                  <a:txBody>
                    <a:bodyPr/>
                    <a:lstStyle/>
                    <a:p>
                      <a:pPr>
                        <a:lnSpc>
                          <a:spcPct val="150000"/>
                        </a:lnSpc>
                        <a:spcAft>
                          <a:spcPts val="1200"/>
                        </a:spcAft>
                      </a:pPr>
                      <a:r>
                        <a:rPr lang="en-US" sz="800">
                          <a:effectLst/>
                        </a:rPr>
                        <a:t>Yielddiff</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-0.062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-0.119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-0.153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-0.140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-0.178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-0.165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-0.188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5"/>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(0.613)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(0.258)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(0.172)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(0.824)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(0.296)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(0.148)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(0.191)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(0.265)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6"/>
                  </a:ext>
                </a:extLst>
              </a:tr>
              <a:tr h="171450">
                <a:tc>
                  <a:txBody>
                    <a:bodyPr/>
                    <a:lstStyle/>
                    <a:p>
                      <a:pPr>
                        <a:lnSpc>
                          <a:spcPct val="150000"/>
                        </a:lnSpc>
                        <a:spcAft>
                          <a:spcPts val="1200"/>
                        </a:spcAft>
                      </a:pPr>
                      <a:r>
                        <a:rPr lang="en-US" sz="800">
                          <a:effectLst/>
                        </a:rPr>
                        <a:t>ToT (log)</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-3.415*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-2.138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-2.135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2.010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-2.516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-0.832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-1.802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-1.809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-2.502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-2.396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7"/>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(0.050)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(0.154)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(0.362)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(0.162)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(0.574)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(0.152)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(0.131)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(0.268)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(0.247)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8"/>
                  </a:ext>
                </a:extLst>
              </a:tr>
              <a:tr h="171450">
                <a:tc>
                  <a:txBody>
                    <a:bodyPr/>
                    <a:lstStyle/>
                    <a:p>
                      <a:pPr>
                        <a:lnSpc>
                          <a:spcPct val="150000"/>
                        </a:lnSpc>
                        <a:spcAft>
                          <a:spcPts val="1200"/>
                        </a:spcAft>
                      </a:pPr>
                      <a:r>
                        <a:rPr lang="en-US" sz="800">
                          <a:effectLst/>
                        </a:rPr>
                        <a:t>ECI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13.701*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16.227**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20.571*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17.947***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16.678**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16.497***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13.921**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14.313**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14.134*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14.343***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09"/>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(0.078)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(0.046)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(0.037)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(0.092)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(0.005)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0"/>
                  </a:ext>
                </a:extLst>
              </a:tr>
              <a:tr h="171450">
                <a:tc>
                  <a:txBody>
                    <a:bodyPr/>
                    <a:lstStyle/>
                    <a:p>
                      <a:pPr>
                        <a:lnSpc>
                          <a:spcPct val="150000"/>
                        </a:lnSpc>
                        <a:spcAft>
                          <a:spcPts val="1200"/>
                        </a:spcAft>
                      </a:pPr>
                      <a:r>
                        <a:rPr lang="en-US" sz="800">
                          <a:effectLst/>
                        </a:rPr>
                        <a:t>ECPI (log)</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-5.735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-4.629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-4.452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-3.927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-5.394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-0.612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-4.208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-4.564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-5.890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2.799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1"/>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(0.236)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(0.325)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(0.483)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(0.535)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(0.295)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(0.915)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(0.345)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(0.234)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(0.479)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2"/>
                  </a:ext>
                </a:extLst>
              </a:tr>
              <a:tr h="171450">
                <a:tc>
                  <a:txBody>
                    <a:bodyPr/>
                    <a:lstStyle/>
                    <a:p>
                      <a:pPr>
                        <a:lnSpc>
                          <a:spcPct val="150000"/>
                        </a:lnSpc>
                        <a:spcAft>
                          <a:spcPts val="1200"/>
                        </a:spcAft>
                      </a:pPr>
                      <a:r>
                        <a:rPr lang="en-US" sz="800">
                          <a:effectLst/>
                        </a:rPr>
                        <a:t>Portfolioinv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-2.232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0.211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-13.039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-2.492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-0.054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-1.777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2.123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2.147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7.250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-1.254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3"/>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(0.840)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(0.986)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(0.186)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(0.841)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(0.997)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(0.924)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(0.874)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(0.874)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(0.666)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(0.968)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4"/>
                  </a:ext>
                </a:extLst>
              </a:tr>
              <a:tr h="171450">
                <a:tc>
                  <a:txBody>
                    <a:bodyPr/>
                    <a:lstStyle/>
                    <a:p>
                      <a:pPr>
                        <a:lnSpc>
                          <a:spcPct val="150000"/>
                        </a:lnSpc>
                        <a:spcAft>
                          <a:spcPts val="1200"/>
                        </a:spcAft>
                      </a:pPr>
                      <a:r>
                        <a:rPr lang="en-US" sz="800">
                          <a:effectLst/>
                        </a:rPr>
                        <a:t>Otherinv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-0.639*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-0.622*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-0.679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-0.669*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-0.603*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0.010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-0.789**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-0.786**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-0.497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1.099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5"/>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(0.071)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(0.083)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(0.184)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(0.059)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(0.092)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(0.992)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(0.196)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(0.373)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6"/>
                  </a:ext>
                </a:extLst>
              </a:tr>
              <a:tr h="171450">
                <a:tc>
                  <a:txBody>
                    <a:bodyPr/>
                    <a:lstStyle/>
                    <a:p>
                      <a:pPr>
                        <a:lnSpc>
                          <a:spcPct val="150000"/>
                        </a:lnSpc>
                        <a:spcAft>
                          <a:spcPts val="1200"/>
                        </a:spcAft>
                      </a:pPr>
                      <a:r>
                        <a:rPr lang="en-US" sz="800">
                          <a:effectLst/>
                        </a:rPr>
                        <a:t>Cab</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0.184**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7"/>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(0.012)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dirty="0">
                          <a:effectLst/>
                        </a:rPr>
                        <a:t>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8"/>
                  </a:ext>
                </a:extLst>
              </a:tr>
              <a:tr h="171450">
                <a:tc>
                  <a:txBody>
                    <a:bodyPr/>
                    <a:lstStyle/>
                    <a:p>
                      <a:pPr>
                        <a:lnSpc>
                          <a:spcPct val="150000"/>
                        </a:lnSpc>
                        <a:spcAft>
                          <a:spcPts val="1200"/>
                        </a:spcAft>
                      </a:pPr>
                      <a:r>
                        <a:rPr lang="en-US" sz="800">
                          <a:effectLst/>
                        </a:rPr>
                        <a:t>FDI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19"/>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(0.531)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0"/>
                  </a:ext>
                </a:extLst>
              </a:tr>
              <a:tr h="171450">
                <a:tc>
                  <a:txBody>
                    <a:bodyPr/>
                    <a:lstStyle/>
                    <a:p>
                      <a:pPr>
                        <a:lnSpc>
                          <a:spcPct val="150000"/>
                        </a:lnSpc>
                        <a:spcAft>
                          <a:spcPts val="1200"/>
                        </a:spcAft>
                      </a:pPr>
                      <a:r>
                        <a:rPr lang="en-US" sz="800">
                          <a:effectLst/>
                        </a:rPr>
                        <a:t>remmitance</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1"/>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(0.485)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2"/>
                  </a:ext>
                </a:extLst>
              </a:tr>
              <a:tr h="171450">
                <a:tc>
                  <a:txBody>
                    <a:bodyPr/>
                    <a:lstStyle/>
                    <a:p>
                      <a:pPr>
                        <a:lnSpc>
                          <a:spcPct val="150000"/>
                        </a:lnSpc>
                        <a:spcAft>
                          <a:spcPts val="1200"/>
                        </a:spcAft>
                      </a:pPr>
                      <a:r>
                        <a:rPr lang="en-US" sz="800">
                          <a:effectLst/>
                        </a:rPr>
                        <a:t>ODA</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0.327**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3"/>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(0.044)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4"/>
                  </a:ext>
                </a:extLst>
              </a:tr>
              <a:tr h="171450">
                <a:tc>
                  <a:txBody>
                    <a:bodyPr/>
                    <a:lstStyle/>
                    <a:p>
                      <a:pPr>
                        <a:lnSpc>
                          <a:spcPct val="150000"/>
                        </a:lnSpc>
                        <a:spcAft>
                          <a:spcPts val="1200"/>
                        </a:spcAft>
                      </a:pPr>
                      <a:r>
                        <a:rPr lang="en-US" sz="800">
                          <a:effectLst/>
                        </a:rPr>
                        <a:t>Debts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5"/>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6"/>
                  </a:ext>
                </a:extLst>
              </a:tr>
              <a:tr h="171450">
                <a:tc>
                  <a:txBody>
                    <a:bodyPr/>
                    <a:lstStyle/>
                    <a:p>
                      <a:pPr>
                        <a:lnSpc>
                          <a:spcPct val="150000"/>
                        </a:lnSpc>
                        <a:spcAft>
                          <a:spcPts val="1200"/>
                        </a:spcAft>
                      </a:pPr>
                      <a:r>
                        <a:rPr lang="en-US" sz="800">
                          <a:effectLst/>
                        </a:rPr>
                        <a:t>financialdev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52.055**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7"/>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8"/>
                  </a:ext>
                </a:extLst>
              </a:tr>
              <a:tr h="171450">
                <a:tc>
                  <a:txBody>
                    <a:bodyPr/>
                    <a:lstStyle/>
                    <a:p>
                      <a:pPr>
                        <a:lnSpc>
                          <a:spcPct val="150000"/>
                        </a:lnSpc>
                        <a:spcAft>
                          <a:spcPts val="1200"/>
                        </a:spcAft>
                      </a:pPr>
                      <a:r>
                        <a:rPr lang="en-US" sz="800">
                          <a:effectLst/>
                        </a:rPr>
                        <a:t>Openness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0.029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29"/>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30"/>
                  </a:ext>
                </a:extLst>
              </a:tr>
              <a:tr h="171450">
                <a:tc>
                  <a:txBody>
                    <a:bodyPr/>
                    <a:lstStyle/>
                    <a:p>
                      <a:pPr>
                        <a:lnSpc>
                          <a:spcPct val="150000"/>
                        </a:lnSpc>
                        <a:spcAft>
                          <a:spcPts val="1200"/>
                        </a:spcAft>
                      </a:pPr>
                      <a:r>
                        <a:rPr lang="en-US" sz="800">
                          <a:effectLst/>
                        </a:rPr>
                        <a:t>vixoppenness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1.700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31"/>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(0.376)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32"/>
                  </a:ext>
                </a:extLst>
              </a:tr>
              <a:tr h="171450">
                <a:tc>
                  <a:txBody>
                    <a:bodyPr/>
                    <a:lstStyle/>
                    <a:p>
                      <a:pPr>
                        <a:lnSpc>
                          <a:spcPct val="150000"/>
                        </a:lnSpc>
                        <a:spcAft>
                          <a:spcPts val="1200"/>
                        </a:spcAft>
                      </a:pPr>
                      <a:r>
                        <a:rPr lang="en-US" sz="800">
                          <a:effectLst/>
                        </a:rPr>
                        <a:t>Corruption control</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5.451***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33"/>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34"/>
                  </a:ext>
                </a:extLst>
              </a:tr>
              <a:tr h="171450">
                <a:tc>
                  <a:txBody>
                    <a:bodyPr/>
                    <a:lstStyle/>
                    <a:p>
                      <a:pPr>
                        <a:lnSpc>
                          <a:spcPct val="150000"/>
                        </a:lnSpc>
                        <a:spcAft>
                          <a:spcPts val="1200"/>
                        </a:spcAft>
                      </a:pPr>
                      <a:r>
                        <a:rPr lang="en-US" sz="800">
                          <a:effectLst/>
                        </a:rPr>
                        <a:t>Climaticvu L1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a:effectLst/>
                        </a:rPr>
                        <a:t>106.031***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35"/>
                  </a:ext>
                </a:extLst>
              </a:tr>
              <a:tr h="171450">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GB"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tc>
                  <a:txBody>
                    <a:bodyPr/>
                    <a:lstStyle/>
                    <a:p>
                      <a:pPr>
                        <a:lnSpc>
                          <a:spcPct val="150000"/>
                        </a:lnSpc>
                        <a:spcAft>
                          <a:spcPts val="1200"/>
                        </a:spcAft>
                      </a:pPr>
                      <a:r>
                        <a:rPr lang="en-US" sz="800" dirty="0">
                          <a:effectLst/>
                        </a:rPr>
                        <a:t>(0.000)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6806" marR="36806" marT="0" marB="0"/>
                </a:tc>
                <a:extLst>
                  <a:ext uri="{0D108BD9-81ED-4DB2-BD59-A6C34878D82A}">
                    <a16:rowId xmlns:a16="http://schemas.microsoft.com/office/drawing/2014/main" val="10036"/>
                  </a:ext>
                </a:extLst>
              </a:tr>
            </a:tbl>
          </a:graphicData>
        </a:graphic>
      </p:graphicFrame>
    </p:spTree>
    <p:extLst>
      <p:ext uri="{BB962C8B-B14F-4D97-AF65-F5344CB8AC3E}">
        <p14:creationId xmlns:p14="http://schemas.microsoft.com/office/powerpoint/2010/main" val="104303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228" y="1288411"/>
            <a:ext cx="7886700" cy="3835983"/>
          </a:xfrm>
        </p:spPr>
        <p:txBody>
          <a:bodyPr>
            <a:normAutofit/>
          </a:bodyPr>
          <a:lstStyle/>
          <a:p>
            <a:pPr algn="just">
              <a:lnSpc>
                <a:spcPct val="150000"/>
              </a:lnSpc>
            </a:pPr>
            <a:r>
              <a:rPr lang="en-US" sz="1350" u="sng" dirty="0">
                <a:latin typeface="Arial" panose="020B0604020202020204" pitchFamily="34" charset="0"/>
                <a:cs typeface="Arial" panose="020B0604020202020204" pitchFamily="34" charset="0"/>
              </a:rPr>
              <a:t>Productive </a:t>
            </a:r>
            <a:r>
              <a:rPr lang="en-US" sz="1350" u="sng" dirty="0" smtClean="0">
                <a:latin typeface="Arial" panose="020B0604020202020204" pitchFamily="34" charset="0"/>
                <a:cs typeface="Arial" panose="020B0604020202020204" pitchFamily="34" charset="0"/>
              </a:rPr>
              <a:t>factors: </a:t>
            </a:r>
            <a:r>
              <a:rPr lang="en-US" sz="1350" dirty="0">
                <a:latin typeface="Arial" panose="020B0604020202020204" pitchFamily="34" charset="0"/>
                <a:cs typeface="Arial" panose="020B0604020202020204" pitchFamily="34" charset="0"/>
              </a:rPr>
              <a:t>improvement in current account balance, FDI and export commodity price index for individual countries  reduces the potential of currency crash risks. Export concentration increases crash risk in most quartiles</a:t>
            </a:r>
          </a:p>
          <a:p>
            <a:pPr algn="just">
              <a:lnSpc>
                <a:spcPct val="150000"/>
              </a:lnSpc>
            </a:pPr>
            <a:r>
              <a:rPr lang="en-US" sz="1350" u="sng" dirty="0">
                <a:latin typeface="Arial" panose="020B0604020202020204" pitchFamily="34" charset="0"/>
                <a:cs typeface="Arial" panose="020B0604020202020204" pitchFamily="34" charset="0"/>
              </a:rPr>
              <a:t>Financial Factors: </a:t>
            </a:r>
            <a:r>
              <a:rPr lang="en-US" sz="1350" dirty="0">
                <a:latin typeface="Arial" panose="020B0604020202020204" pitchFamily="34" charset="0"/>
                <a:cs typeface="Arial" panose="020B0604020202020204" pitchFamily="34" charset="0"/>
              </a:rPr>
              <a:t>Rising yield differential is associated with increasing currency crash risk. other investments reduces crash risk though only significant at slightly above the conventional confidence limit. increase VIX leads to a rise in currency crash risk in LLMIC</a:t>
            </a:r>
          </a:p>
          <a:p>
            <a:pPr algn="just">
              <a:lnSpc>
                <a:spcPct val="150000"/>
              </a:lnSpc>
            </a:pPr>
            <a:endParaRPr lang="en-US" sz="1350" dirty="0" smtClean="0">
              <a:latin typeface="Arial" panose="020B0604020202020204" pitchFamily="34" charset="0"/>
              <a:cs typeface="Arial" panose="020B0604020202020204" pitchFamily="34" charset="0"/>
            </a:endParaRPr>
          </a:p>
          <a:p>
            <a:pPr algn="just">
              <a:lnSpc>
                <a:spcPct val="150000"/>
              </a:lnSpc>
            </a:pPr>
            <a:r>
              <a:rPr lang="en-US" sz="1350" u="sng" dirty="0" smtClean="0">
                <a:latin typeface="Arial" panose="020B0604020202020204" pitchFamily="34" charset="0"/>
                <a:cs typeface="Arial" panose="020B0604020202020204" pitchFamily="34" charset="0"/>
              </a:rPr>
              <a:t>Macroeconomics </a:t>
            </a:r>
            <a:r>
              <a:rPr lang="en-US" sz="1350" u="sng" dirty="0">
                <a:latin typeface="Arial" panose="020B0604020202020204" pitchFamily="34" charset="0"/>
                <a:cs typeface="Arial" panose="020B0604020202020204" pitchFamily="34" charset="0"/>
              </a:rPr>
              <a:t>factors: </a:t>
            </a:r>
            <a:r>
              <a:rPr lang="en-US" sz="1350" dirty="0">
                <a:latin typeface="Arial" panose="020B0604020202020204" pitchFamily="34" charset="0"/>
                <a:cs typeface="Arial" panose="020B0604020202020204" pitchFamily="34" charset="0"/>
              </a:rPr>
              <a:t>GDP and inflation become significance from 75</a:t>
            </a:r>
            <a:r>
              <a:rPr lang="en-US" sz="1350" baseline="30000" dirty="0">
                <a:latin typeface="Arial" panose="020B0604020202020204" pitchFamily="34" charset="0"/>
                <a:cs typeface="Arial" panose="020B0604020202020204" pitchFamily="34" charset="0"/>
              </a:rPr>
              <a:t>th</a:t>
            </a:r>
            <a:r>
              <a:rPr lang="en-US" sz="1350" dirty="0">
                <a:latin typeface="Arial" panose="020B0604020202020204" pitchFamily="34" charset="0"/>
                <a:cs typeface="Arial" panose="020B0604020202020204" pitchFamily="34" charset="0"/>
              </a:rPr>
              <a:t> percentile. While GDP reduces crash risk, inflation rises its possibility. </a:t>
            </a:r>
          </a:p>
          <a:p>
            <a:pPr algn="just">
              <a:lnSpc>
                <a:spcPct val="150000"/>
              </a:lnSpc>
            </a:pPr>
            <a:r>
              <a:rPr lang="en-US" sz="1350" u="sng" dirty="0">
                <a:latin typeface="Arial" panose="020B0604020202020204" pitchFamily="34" charset="0"/>
                <a:cs typeface="Arial" panose="020B0604020202020204" pitchFamily="34" charset="0"/>
              </a:rPr>
              <a:t>Political and institutional factors: </a:t>
            </a:r>
            <a:r>
              <a:rPr lang="en-US" sz="1350" dirty="0">
                <a:latin typeface="Arial" panose="020B0604020202020204" pitchFamily="34" charset="0"/>
                <a:cs typeface="Arial" panose="020B0604020202020204" pitchFamily="34" charset="0"/>
              </a:rPr>
              <a:t>improvement in political stability and corruption control has the impact of lowering currency crash risk in most quantiles. </a:t>
            </a:r>
          </a:p>
        </p:txBody>
      </p:sp>
      <p:sp>
        <p:nvSpPr>
          <p:cNvPr id="4" name="Title 1"/>
          <p:cNvSpPr txBox="1">
            <a:spLocks/>
          </p:cNvSpPr>
          <p:nvPr/>
        </p:nvSpPr>
        <p:spPr>
          <a:xfrm>
            <a:off x="315228" y="216000"/>
            <a:ext cx="6452772" cy="792000"/>
          </a:xfrm>
          <a:prstGeom prst="rect">
            <a:avLst/>
          </a:prstGeom>
        </p:spPr>
        <p:txBody>
          <a:bodyPr vert="horz" lIns="0" tIns="0" rIns="0" bIns="0" rtlCol="0" anchor="b" anchorCtr="0">
            <a:normAutofit fontScale="92500"/>
          </a:bodyPr>
          <a:lstStyle>
            <a:lvl1pPr algn="l" defTabSz="914400" rtl="0" eaLnBrk="1" latinLnBrk="0" hangingPunct="1">
              <a:lnSpc>
                <a:spcPct val="90000"/>
              </a:lnSpc>
              <a:spcBef>
                <a:spcPct val="0"/>
              </a:spcBef>
              <a:buNone/>
              <a:defRPr sz="2600" kern="1200">
                <a:solidFill>
                  <a:schemeClr val="tx1"/>
                </a:solidFill>
                <a:latin typeface="+mj-lt"/>
                <a:ea typeface="+mj-ea"/>
                <a:cs typeface="+mj-cs"/>
              </a:defRPr>
            </a:lvl1pPr>
          </a:lstStyle>
          <a:p>
            <a:r>
              <a:rPr lang="en-GB" sz="2200" dirty="0" smtClean="0"/>
              <a:t>Working Paper 2: Panel-data estimation  </a:t>
            </a:r>
            <a:r>
              <a:rPr lang="en-GB" dirty="0" smtClean="0"/>
              <a:t/>
            </a:r>
            <a:br>
              <a:rPr lang="en-GB" dirty="0" smtClean="0"/>
            </a:br>
            <a:r>
              <a:rPr lang="en-GB" sz="2200" b="1" dirty="0" smtClean="0"/>
              <a:t>Results: Panel Quantile Regressions of Crash Risk</a:t>
            </a:r>
            <a:endParaRPr lang="en-GB" sz="2200" b="1" dirty="0"/>
          </a:p>
        </p:txBody>
      </p:sp>
    </p:spTree>
    <p:extLst>
      <p:ext uri="{BB962C8B-B14F-4D97-AF65-F5344CB8AC3E}">
        <p14:creationId xmlns:p14="http://schemas.microsoft.com/office/powerpoint/2010/main" val="127938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F349-C870-47B3-AB4F-C7510753FD8E}"/>
              </a:ext>
            </a:extLst>
          </p:cNvPr>
          <p:cNvSpPr>
            <a:spLocks noGrp="1"/>
          </p:cNvSpPr>
          <p:nvPr>
            <p:ph type="title"/>
          </p:nvPr>
        </p:nvSpPr>
        <p:spPr>
          <a:xfrm>
            <a:off x="287687" y="268316"/>
            <a:ext cx="7886700" cy="161363"/>
          </a:xfrm>
        </p:spPr>
        <p:txBody>
          <a:bodyPr>
            <a:normAutofit fontScale="90000"/>
          </a:bodyPr>
          <a:lstStyle/>
          <a:p>
            <a:pPr algn="just"/>
            <a:r>
              <a:rPr lang="en-US" sz="2100" dirty="0">
                <a:latin typeface="Times New Roman" panose="02020603050405020304" pitchFamily="18" charset="0"/>
                <a:ea typeface="Times New Roman" panose="02020603050405020304" pitchFamily="18" charset="0"/>
              </a:rPr>
              <a:t/>
            </a:r>
            <a:br>
              <a:rPr lang="en-US" sz="2100" dirty="0">
                <a:latin typeface="Times New Roman" panose="02020603050405020304" pitchFamily="18" charset="0"/>
                <a:ea typeface="Times New Roman" panose="02020603050405020304" pitchFamily="18" charset="0"/>
              </a:rPr>
            </a:br>
            <a:r>
              <a:rPr lang="en-US" sz="2100" dirty="0">
                <a:latin typeface="Times New Roman" panose="02020603050405020304" pitchFamily="18" charset="0"/>
                <a:ea typeface="Times New Roman" panose="02020603050405020304" pitchFamily="18" charset="0"/>
              </a:rPr>
              <a:t>Panel Estimation of Currency  Crash Risk- 25</a:t>
            </a:r>
            <a:r>
              <a:rPr lang="en-US" sz="2100" baseline="30000" dirty="0">
                <a:latin typeface="Times New Roman" panose="02020603050405020304" pitchFamily="18" charset="0"/>
                <a:ea typeface="Times New Roman" panose="02020603050405020304" pitchFamily="18" charset="0"/>
              </a:rPr>
              <a:t>th</a:t>
            </a:r>
            <a:r>
              <a:rPr lang="en-US" sz="2100" dirty="0">
                <a:latin typeface="Times New Roman" panose="02020603050405020304" pitchFamily="18" charset="0"/>
                <a:ea typeface="Times New Roman" panose="02020603050405020304" pitchFamily="18" charset="0"/>
              </a:rPr>
              <a:t> Quantile</a:t>
            </a:r>
            <a:endParaRPr lang="en-US" sz="2100" dirty="0"/>
          </a:p>
        </p:txBody>
      </p:sp>
      <p:sp>
        <p:nvSpPr>
          <p:cNvPr id="3" name="Content Placeholder 2">
            <a:extLst>
              <a:ext uri="{FF2B5EF4-FFF2-40B4-BE49-F238E27FC236}">
                <a16:creationId xmlns:a16="http://schemas.microsoft.com/office/drawing/2014/main" id="{2F12AC17-4C38-486D-B239-F932AC103791}"/>
              </a:ext>
            </a:extLst>
          </p:cNvPr>
          <p:cNvSpPr>
            <a:spLocks noGrp="1"/>
          </p:cNvSpPr>
          <p:nvPr>
            <p:ph idx="1"/>
          </p:nvPr>
        </p:nvSpPr>
        <p:spPr>
          <a:xfrm>
            <a:off x="628650" y="1391771"/>
            <a:ext cx="7886700" cy="4098202"/>
          </a:xfrm>
        </p:spPr>
        <p:txBody>
          <a:bodyPr>
            <a:normAutofit/>
          </a:bodyPr>
          <a:lstStyle/>
          <a:p>
            <a:pPr marL="0" indent="0">
              <a:buNone/>
            </a:pPr>
            <a:r>
              <a:rPr lang="en-US" sz="1350" dirty="0">
                <a:latin typeface="Arial" panose="020B0604020202020204" pitchFamily="34" charset="0"/>
                <a:ea typeface="Arial" panose="020B0604020202020204" pitchFamily="34" charset="0"/>
              </a:rPr>
              <a:t/>
            </a:r>
            <a:br>
              <a:rPr lang="en-US" sz="1350" dirty="0">
                <a:latin typeface="Arial" panose="020B0604020202020204" pitchFamily="34" charset="0"/>
                <a:ea typeface="Arial" panose="020B0604020202020204" pitchFamily="34"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1723549"/>
              </p:ext>
            </p:extLst>
          </p:nvPr>
        </p:nvGraphicFramePr>
        <p:xfrm>
          <a:off x="164668" y="429679"/>
          <a:ext cx="8972551" cy="6356618"/>
        </p:xfrm>
        <a:graphic>
          <a:graphicData uri="http://schemas.openxmlformats.org/drawingml/2006/table">
            <a:tbl>
              <a:tblPr firstRow="1" firstCol="1" bandRow="1">
                <a:tableStyleId>{5C22544A-7EE6-4342-B048-85BDC9FD1C3A}</a:tableStyleId>
              </a:tblPr>
              <a:tblGrid>
                <a:gridCol w="1215116">
                  <a:extLst>
                    <a:ext uri="{9D8B030D-6E8A-4147-A177-3AD203B41FA5}">
                      <a16:colId xmlns:a16="http://schemas.microsoft.com/office/drawing/2014/main" val="20000"/>
                    </a:ext>
                  </a:extLst>
                </a:gridCol>
                <a:gridCol w="777236">
                  <a:extLst>
                    <a:ext uri="{9D8B030D-6E8A-4147-A177-3AD203B41FA5}">
                      <a16:colId xmlns:a16="http://schemas.microsoft.com/office/drawing/2014/main" val="20001"/>
                    </a:ext>
                  </a:extLst>
                </a:gridCol>
                <a:gridCol w="777236">
                  <a:extLst>
                    <a:ext uri="{9D8B030D-6E8A-4147-A177-3AD203B41FA5}">
                      <a16:colId xmlns:a16="http://schemas.microsoft.com/office/drawing/2014/main" val="20002"/>
                    </a:ext>
                  </a:extLst>
                </a:gridCol>
                <a:gridCol w="750367">
                  <a:extLst>
                    <a:ext uri="{9D8B030D-6E8A-4147-A177-3AD203B41FA5}">
                      <a16:colId xmlns:a16="http://schemas.microsoft.com/office/drawing/2014/main" val="20003"/>
                    </a:ext>
                  </a:extLst>
                </a:gridCol>
                <a:gridCol w="775246">
                  <a:extLst>
                    <a:ext uri="{9D8B030D-6E8A-4147-A177-3AD203B41FA5}">
                      <a16:colId xmlns:a16="http://schemas.microsoft.com/office/drawing/2014/main" val="20004"/>
                    </a:ext>
                  </a:extLst>
                </a:gridCol>
                <a:gridCol w="775246">
                  <a:extLst>
                    <a:ext uri="{9D8B030D-6E8A-4147-A177-3AD203B41FA5}">
                      <a16:colId xmlns:a16="http://schemas.microsoft.com/office/drawing/2014/main" val="20005"/>
                    </a:ext>
                  </a:extLst>
                </a:gridCol>
                <a:gridCol w="775246">
                  <a:extLst>
                    <a:ext uri="{9D8B030D-6E8A-4147-A177-3AD203B41FA5}">
                      <a16:colId xmlns:a16="http://schemas.microsoft.com/office/drawing/2014/main" val="20006"/>
                    </a:ext>
                  </a:extLst>
                </a:gridCol>
                <a:gridCol w="775246">
                  <a:extLst>
                    <a:ext uri="{9D8B030D-6E8A-4147-A177-3AD203B41FA5}">
                      <a16:colId xmlns:a16="http://schemas.microsoft.com/office/drawing/2014/main" val="20007"/>
                    </a:ext>
                  </a:extLst>
                </a:gridCol>
                <a:gridCol w="775246">
                  <a:extLst>
                    <a:ext uri="{9D8B030D-6E8A-4147-A177-3AD203B41FA5}">
                      <a16:colId xmlns:a16="http://schemas.microsoft.com/office/drawing/2014/main" val="20008"/>
                    </a:ext>
                  </a:extLst>
                </a:gridCol>
                <a:gridCol w="775246">
                  <a:extLst>
                    <a:ext uri="{9D8B030D-6E8A-4147-A177-3AD203B41FA5}">
                      <a16:colId xmlns:a16="http://schemas.microsoft.com/office/drawing/2014/main" val="20009"/>
                    </a:ext>
                  </a:extLst>
                </a:gridCol>
                <a:gridCol w="801120">
                  <a:extLst>
                    <a:ext uri="{9D8B030D-6E8A-4147-A177-3AD203B41FA5}">
                      <a16:colId xmlns:a16="http://schemas.microsoft.com/office/drawing/2014/main" val="20010"/>
                    </a:ext>
                  </a:extLst>
                </a:gridCol>
              </a:tblGrid>
              <a:tr h="131445">
                <a:tc>
                  <a:txBody>
                    <a:bodyPr/>
                    <a:lstStyle/>
                    <a:p>
                      <a:pPr>
                        <a:lnSpc>
                          <a:spcPct val="115000"/>
                        </a:lnSpc>
                        <a:spcAft>
                          <a:spcPts val="0"/>
                        </a:spcAft>
                      </a:pPr>
                      <a:r>
                        <a:rPr lang="en-US" sz="800" dirty="0">
                          <a:effectLst/>
                        </a:rPr>
                        <a:t>Variable Name</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Model1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Model2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Model3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dirty="0">
                          <a:effectLst/>
                        </a:rPr>
                        <a:t>Model4</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Model5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Model6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Model7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Model8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Model9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Model10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0"/>
                  </a:ext>
                </a:extLst>
              </a:tr>
              <a:tr h="131445">
                <a:tc>
                  <a:txBody>
                    <a:bodyPr/>
                    <a:lstStyle/>
                    <a:p>
                      <a:pPr>
                        <a:lnSpc>
                          <a:spcPct val="115000"/>
                        </a:lnSpc>
                        <a:spcAft>
                          <a:spcPts val="0"/>
                        </a:spcAft>
                      </a:pPr>
                      <a:r>
                        <a:rPr lang="en-US" sz="800">
                          <a:effectLst/>
                        </a:rPr>
                        <a:t>Cab</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-0.213*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-0.172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-0.198*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-0.204*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-0.154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-0.160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-0.252**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(0.061)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(0.081)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(0.075)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(0.131)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(0.111)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2"/>
                  </a:ext>
                </a:extLst>
              </a:tr>
              <a:tr h="131445">
                <a:tc>
                  <a:txBody>
                    <a:bodyPr/>
                    <a:lstStyle/>
                    <a:p>
                      <a:pPr>
                        <a:lnSpc>
                          <a:spcPct val="115000"/>
                        </a:lnSpc>
                        <a:spcAft>
                          <a:spcPts val="0"/>
                        </a:spcAft>
                      </a:pPr>
                      <a:r>
                        <a:rPr lang="en-US" sz="800">
                          <a:effectLst/>
                        </a:rPr>
                        <a:t>yielddiff</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0.343***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0.358***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0.277**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0.356***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0.425***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0.324***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0.363***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0.380***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3"/>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4"/>
                  </a:ext>
                </a:extLst>
              </a:tr>
              <a:tr h="131445">
                <a:tc>
                  <a:txBody>
                    <a:bodyPr/>
                    <a:lstStyle/>
                    <a:p>
                      <a:pPr>
                        <a:lnSpc>
                          <a:spcPct val="115000"/>
                        </a:lnSpc>
                        <a:spcAft>
                          <a:spcPts val="0"/>
                        </a:spcAft>
                      </a:pPr>
                      <a:r>
                        <a:rPr lang="en-US" sz="800">
                          <a:effectLst/>
                        </a:rPr>
                        <a:t>portfolioinv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0.058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-0.130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0.128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-0.077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5"/>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(0.953)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(0.694)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(0.943)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(0.971)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(0.715)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(0.886)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(0.997)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(0.963)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6"/>
                  </a:ext>
                </a:extLst>
              </a:tr>
              <a:tr h="131445">
                <a:tc>
                  <a:txBody>
                    <a:bodyPr/>
                    <a:lstStyle/>
                    <a:p>
                      <a:pPr>
                        <a:lnSpc>
                          <a:spcPct val="115000"/>
                        </a:lnSpc>
                        <a:spcAft>
                          <a:spcPts val="0"/>
                        </a:spcAft>
                      </a:pPr>
                      <a:r>
                        <a:rPr lang="en-US" sz="800">
                          <a:effectLst/>
                        </a:rPr>
                        <a:t>VIX</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-0.021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7"/>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(0.895)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(0.754)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(0.477)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(0.793)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(0.888)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(0.626)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(0.579)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(0.830)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8"/>
                  </a:ext>
                </a:extLst>
              </a:tr>
              <a:tr h="131445">
                <a:tc>
                  <a:txBody>
                    <a:bodyPr/>
                    <a:lstStyle/>
                    <a:p>
                      <a:pPr>
                        <a:lnSpc>
                          <a:spcPct val="115000"/>
                        </a:lnSpc>
                        <a:spcAft>
                          <a:spcPts val="0"/>
                        </a:spcAft>
                      </a:pPr>
                      <a:r>
                        <a:rPr lang="en-US" sz="800">
                          <a:effectLst/>
                        </a:rPr>
                        <a:t>otherinv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0.053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-0.153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0.057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-0.167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0.092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09"/>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(0.790)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(0.435)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(0.957)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(0.861)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(0.755)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(0.348)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(0.651)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(0.662)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0"/>
                  </a:ext>
                </a:extLst>
              </a:tr>
              <a:tr h="131445">
                <a:tc>
                  <a:txBody>
                    <a:bodyPr/>
                    <a:lstStyle/>
                    <a:p>
                      <a:pPr>
                        <a:lnSpc>
                          <a:spcPct val="115000"/>
                        </a:lnSpc>
                        <a:spcAft>
                          <a:spcPts val="0"/>
                        </a:spcAft>
                      </a:pPr>
                      <a:r>
                        <a:rPr lang="en-US" sz="800">
                          <a:effectLst/>
                        </a:rPr>
                        <a:t>FDI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-0.403**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-0.356**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-0.348**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-0.270*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-0.361**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(0.097)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(0.500)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(0.062)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(0.129)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2"/>
                  </a:ext>
                </a:extLst>
              </a:tr>
              <a:tr h="131445">
                <a:tc>
                  <a:txBody>
                    <a:bodyPr/>
                    <a:lstStyle/>
                    <a:p>
                      <a:pPr>
                        <a:lnSpc>
                          <a:spcPct val="115000"/>
                        </a:lnSpc>
                        <a:spcAft>
                          <a:spcPts val="0"/>
                        </a:spcAft>
                      </a:pPr>
                      <a:r>
                        <a:rPr lang="en-US" sz="800">
                          <a:effectLst/>
                        </a:rPr>
                        <a:t>ToT (log)</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2.172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1.728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4.530**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2.706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2.031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2.938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1.665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2.490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3.922**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3.659**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3"/>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(0.272)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(0.245)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(0.107)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4"/>
                  </a:ext>
                </a:extLst>
              </a:tr>
              <a:tr h="131445">
                <a:tc>
                  <a:txBody>
                    <a:bodyPr/>
                    <a:lstStyle/>
                    <a:p>
                      <a:pPr>
                        <a:lnSpc>
                          <a:spcPct val="115000"/>
                        </a:lnSpc>
                        <a:spcAft>
                          <a:spcPts val="0"/>
                        </a:spcAft>
                      </a:pPr>
                      <a:r>
                        <a:rPr lang="en-US" sz="800">
                          <a:effectLst/>
                        </a:rPr>
                        <a:t>ECI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5.783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7.907*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11.436**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9.626**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5.480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5.165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3.885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4.956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4.279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4.443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5"/>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(0.199)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(0.061)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(0.267)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(0.261)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(0.357)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(0.225)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(0.326)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(0.350)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6"/>
                  </a:ext>
                </a:extLst>
              </a:tr>
              <a:tr h="131445">
                <a:tc>
                  <a:txBody>
                    <a:bodyPr/>
                    <a:lstStyle/>
                    <a:p>
                      <a:pPr>
                        <a:lnSpc>
                          <a:spcPct val="115000"/>
                        </a:lnSpc>
                        <a:spcAft>
                          <a:spcPts val="0"/>
                        </a:spcAft>
                      </a:pPr>
                      <a:r>
                        <a:rPr lang="en-US" sz="800">
                          <a:effectLst/>
                        </a:rPr>
                        <a:t>ECPI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0.028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7"/>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(0.525)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(0.210)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(0.154)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(0.098)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(0.211)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(0.153)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(0.167)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(0.371)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(0.518)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8"/>
                  </a:ext>
                </a:extLst>
              </a:tr>
              <a:tr h="131445">
                <a:tc>
                  <a:txBody>
                    <a:bodyPr/>
                    <a:lstStyle/>
                    <a:p>
                      <a:pPr>
                        <a:lnSpc>
                          <a:spcPct val="115000"/>
                        </a:lnSpc>
                        <a:spcAft>
                          <a:spcPts val="0"/>
                        </a:spcAft>
                      </a:pPr>
                      <a:r>
                        <a:rPr lang="en-US" sz="800">
                          <a:effectLst/>
                        </a:rPr>
                        <a:t>climaticvul</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-30.76**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-25.75*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-29.50*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-35.83**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-22.69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-27.116*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-23.735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-20.154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-15.820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-18.961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19"/>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(0.050)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(0.098)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(0.060)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(0.266)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(0.106)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(0.298)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(0.254)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0"/>
                  </a:ext>
                </a:extLst>
              </a:tr>
              <a:tr h="131445">
                <a:tc>
                  <a:txBody>
                    <a:bodyPr/>
                    <a:lstStyle/>
                    <a:p>
                      <a:pPr>
                        <a:lnSpc>
                          <a:spcPct val="115000"/>
                        </a:lnSpc>
                        <a:spcAft>
                          <a:spcPts val="0"/>
                        </a:spcAft>
                      </a:pPr>
                      <a:r>
                        <a:rPr lang="en-US" sz="800">
                          <a:effectLst/>
                        </a:rPr>
                        <a:t>inflation</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0.084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0.135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0.056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(0.718)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(0.405)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(0.651)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(0.688)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(0.581)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(0.277)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(0.456)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(0.687)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2"/>
                  </a:ext>
                </a:extLst>
              </a:tr>
              <a:tr h="131445">
                <a:tc>
                  <a:txBody>
                    <a:bodyPr/>
                    <a:lstStyle/>
                    <a:p>
                      <a:pPr>
                        <a:lnSpc>
                          <a:spcPct val="115000"/>
                        </a:lnSpc>
                        <a:spcAft>
                          <a:spcPts val="0"/>
                        </a:spcAft>
                      </a:pPr>
                      <a:r>
                        <a:rPr lang="en-US" sz="800">
                          <a:effectLst/>
                        </a:rPr>
                        <a:t>GDP</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-0.082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-0.113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-0.181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-0.058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-0.099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-0.118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-0.069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3"/>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(0.557)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(0.572)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(0.445)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(0.192)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(0.682)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(0.489)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(0.361)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(0.970)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(0.870)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(0.643)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4"/>
                  </a:ext>
                </a:extLst>
              </a:tr>
              <a:tr h="131445">
                <a:tc>
                  <a:txBody>
                    <a:bodyPr/>
                    <a:lstStyle/>
                    <a:p>
                      <a:pPr>
                        <a:lnSpc>
                          <a:spcPct val="115000"/>
                        </a:lnSpc>
                        <a:spcAft>
                          <a:spcPts val="0"/>
                        </a:spcAft>
                      </a:pPr>
                      <a:r>
                        <a:rPr lang="en-US" sz="800">
                          <a:effectLst/>
                        </a:rPr>
                        <a:t>debts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5"/>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(0.564)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6"/>
                  </a:ext>
                </a:extLst>
              </a:tr>
              <a:tr h="131445">
                <a:tc>
                  <a:txBody>
                    <a:bodyPr/>
                    <a:lstStyle/>
                    <a:p>
                      <a:pPr>
                        <a:lnSpc>
                          <a:spcPct val="115000"/>
                        </a:lnSpc>
                        <a:spcAft>
                          <a:spcPts val="0"/>
                        </a:spcAft>
                      </a:pPr>
                      <a:r>
                        <a:rPr lang="en-US" sz="800">
                          <a:effectLst/>
                        </a:rPr>
                        <a:t>ODA</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-0.068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7"/>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(0.477)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8"/>
                  </a:ext>
                </a:extLst>
              </a:tr>
              <a:tr h="131445">
                <a:tc>
                  <a:txBody>
                    <a:bodyPr/>
                    <a:lstStyle/>
                    <a:p>
                      <a:pPr>
                        <a:lnSpc>
                          <a:spcPct val="115000"/>
                        </a:lnSpc>
                        <a:spcAft>
                          <a:spcPts val="0"/>
                        </a:spcAft>
                      </a:pPr>
                      <a:r>
                        <a:rPr lang="en-US" sz="800">
                          <a:effectLst/>
                        </a:rPr>
                        <a:t>remmitance</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29"/>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(0.948)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0"/>
                  </a:ext>
                </a:extLst>
              </a:tr>
              <a:tr h="131445">
                <a:tc>
                  <a:txBody>
                    <a:bodyPr/>
                    <a:lstStyle/>
                    <a:p>
                      <a:pPr>
                        <a:lnSpc>
                          <a:spcPct val="115000"/>
                        </a:lnSpc>
                        <a:spcAft>
                          <a:spcPts val="0"/>
                        </a:spcAft>
                      </a:pPr>
                      <a:r>
                        <a:rPr lang="en-US" sz="800">
                          <a:effectLst/>
                        </a:rPr>
                        <a:t>reserves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-0.006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(0.965)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2"/>
                  </a:ext>
                </a:extLst>
              </a:tr>
              <a:tr h="131445">
                <a:tc>
                  <a:txBody>
                    <a:bodyPr/>
                    <a:lstStyle/>
                    <a:p>
                      <a:pPr>
                        <a:lnSpc>
                          <a:spcPct val="115000"/>
                        </a:lnSpc>
                        <a:spcAft>
                          <a:spcPts val="0"/>
                        </a:spcAft>
                      </a:pPr>
                      <a:r>
                        <a:rPr lang="en-US" sz="800">
                          <a:effectLst/>
                        </a:rPr>
                        <a:t>financialdev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3.137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3"/>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(0.813)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4"/>
                  </a:ext>
                </a:extLst>
              </a:tr>
              <a:tr h="131445">
                <a:tc>
                  <a:txBody>
                    <a:bodyPr/>
                    <a:lstStyle/>
                    <a:p>
                      <a:pPr>
                        <a:lnSpc>
                          <a:spcPct val="115000"/>
                        </a:lnSpc>
                        <a:spcAft>
                          <a:spcPts val="0"/>
                        </a:spcAft>
                      </a:pPr>
                      <a:r>
                        <a:rPr lang="en-US" sz="800">
                          <a:effectLst/>
                        </a:rPr>
                        <a:t>openness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5"/>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(0.043)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6"/>
                  </a:ext>
                </a:extLst>
              </a:tr>
              <a:tr h="163837">
                <a:tc>
                  <a:txBody>
                    <a:bodyPr/>
                    <a:lstStyle/>
                    <a:p>
                      <a:pPr>
                        <a:lnSpc>
                          <a:spcPct val="115000"/>
                        </a:lnSpc>
                        <a:spcAft>
                          <a:spcPts val="0"/>
                        </a:spcAft>
                      </a:pPr>
                      <a:r>
                        <a:rPr lang="en-US" sz="800">
                          <a:effectLst/>
                        </a:rPr>
                        <a:t>Corruption control</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2.381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7"/>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(0.143)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8"/>
                  </a:ext>
                </a:extLst>
              </a:tr>
              <a:tr h="131445">
                <a:tc>
                  <a:txBody>
                    <a:bodyPr/>
                    <a:lstStyle/>
                    <a:p>
                      <a:pPr>
                        <a:lnSpc>
                          <a:spcPct val="115000"/>
                        </a:lnSpc>
                        <a:spcAft>
                          <a:spcPts val="0"/>
                        </a:spcAft>
                      </a:pPr>
                      <a:r>
                        <a:rPr lang="en-US" sz="800">
                          <a:effectLst/>
                        </a:rPr>
                        <a:t>Political stability</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-1.516*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39"/>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(0.080)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40"/>
                  </a:ext>
                </a:extLst>
              </a:tr>
              <a:tr h="163837">
                <a:tc>
                  <a:txBody>
                    <a:bodyPr/>
                    <a:lstStyle/>
                    <a:p>
                      <a:pPr>
                        <a:lnSpc>
                          <a:spcPct val="115000"/>
                        </a:lnSpc>
                        <a:spcAft>
                          <a:spcPts val="0"/>
                        </a:spcAft>
                      </a:pPr>
                      <a:r>
                        <a:rPr lang="en-US" sz="800">
                          <a:effectLst/>
                        </a:rPr>
                        <a:t>Commodity price</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-0.060**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4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42"/>
                  </a:ext>
                </a:extLst>
              </a:tr>
              <a:tr h="131445">
                <a:tc>
                  <a:txBody>
                    <a:bodyPr/>
                    <a:lstStyle/>
                    <a:p>
                      <a:pPr>
                        <a:lnSpc>
                          <a:spcPct val="115000"/>
                        </a:lnSpc>
                        <a:spcAft>
                          <a:spcPts val="0"/>
                        </a:spcAft>
                      </a:pPr>
                      <a:r>
                        <a:rPr lang="en-US" sz="800">
                          <a:effectLst/>
                        </a:rPr>
                        <a:t>Oil price</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-0.037**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43"/>
                  </a:ext>
                </a:extLst>
              </a:tr>
              <a:tr h="131445">
                <a:tc>
                  <a:txBody>
                    <a:bodyPr/>
                    <a:lstStyle/>
                    <a:p>
                      <a:pPr>
                        <a:lnSpc>
                          <a:spcPct val="115000"/>
                        </a:lnSpc>
                        <a:spcAft>
                          <a:spcPts val="0"/>
                        </a:spcAft>
                      </a:pPr>
                      <a:r>
                        <a:rPr lang="en-US" sz="800" dirty="0">
                          <a:effectLst/>
                        </a:rPr>
                        <a:t>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dirty="0">
                          <a:effectLst/>
                        </a:rPr>
                        <a:t>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dirty="0">
                          <a:effectLst/>
                        </a:rPr>
                        <a:t>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tc>
                  <a:txBody>
                    <a:bodyPr/>
                    <a:lstStyle/>
                    <a:p>
                      <a:pPr>
                        <a:lnSpc>
                          <a:spcPct val="115000"/>
                        </a:lnSpc>
                        <a:spcAft>
                          <a:spcPts val="0"/>
                        </a:spcAft>
                      </a:pPr>
                      <a:r>
                        <a:rPr lang="en-US" sz="800" dirty="0">
                          <a:effectLst/>
                        </a:rPr>
                        <a:t>(0.045)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8816" marR="38816" marT="0" marB="0"/>
                </a:tc>
                <a:extLst>
                  <a:ext uri="{0D108BD9-81ED-4DB2-BD59-A6C34878D82A}">
                    <a16:rowId xmlns:a16="http://schemas.microsoft.com/office/drawing/2014/main" val="10044"/>
                  </a:ext>
                </a:extLst>
              </a:tr>
            </a:tbl>
          </a:graphicData>
        </a:graphic>
      </p:graphicFrame>
    </p:spTree>
    <p:extLst>
      <p:ext uri="{BB962C8B-B14F-4D97-AF65-F5344CB8AC3E}">
        <p14:creationId xmlns:p14="http://schemas.microsoft.com/office/powerpoint/2010/main" val="1678926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52A5-3AF1-4351-A237-7657CBBFBAA5}"/>
              </a:ext>
            </a:extLst>
          </p:cNvPr>
          <p:cNvSpPr>
            <a:spLocks noGrp="1"/>
          </p:cNvSpPr>
          <p:nvPr>
            <p:ph type="title"/>
          </p:nvPr>
        </p:nvSpPr>
        <p:spPr>
          <a:xfrm>
            <a:off x="4" y="0"/>
            <a:ext cx="7886700" cy="352985"/>
          </a:xfrm>
        </p:spPr>
        <p:txBody>
          <a:bodyPr>
            <a:noAutofit/>
          </a:bodyPr>
          <a:lstStyle/>
          <a:p>
            <a:r>
              <a:rPr lang="en-US" sz="1800" dirty="0">
                <a:latin typeface="+mn-lt"/>
              </a:rPr>
              <a:t>Panel Quantile Estimation of Crash Risk- 75</a:t>
            </a:r>
            <a:r>
              <a:rPr lang="en-US" sz="1800" baseline="30000" dirty="0">
                <a:latin typeface="+mn-lt"/>
              </a:rPr>
              <a:t>th</a:t>
            </a:r>
            <a:r>
              <a:rPr lang="en-US" sz="1800" dirty="0">
                <a:latin typeface="+mn-lt"/>
              </a:rPr>
              <a:t> Quantile</a:t>
            </a:r>
          </a:p>
        </p:txBody>
      </p:sp>
      <p:sp>
        <p:nvSpPr>
          <p:cNvPr id="3" name="Content Placeholder 2">
            <a:extLst>
              <a:ext uri="{FF2B5EF4-FFF2-40B4-BE49-F238E27FC236}">
                <a16:creationId xmlns:a16="http://schemas.microsoft.com/office/drawing/2014/main" id="{4608894D-8EBE-4A9B-B463-5944FAD9B432}"/>
              </a:ext>
            </a:extLst>
          </p:cNvPr>
          <p:cNvSpPr>
            <a:spLocks noGrp="1"/>
          </p:cNvSpPr>
          <p:nvPr>
            <p:ph idx="1"/>
          </p:nvPr>
        </p:nvSpPr>
        <p:spPr>
          <a:xfrm>
            <a:off x="628650" y="1210235"/>
            <a:ext cx="7886700" cy="4790515"/>
          </a:xfrm>
        </p:spPr>
        <p:txBody>
          <a:bodyPr/>
          <a:lstStyle/>
          <a:p>
            <a:pPr>
              <a:lnSpc>
                <a:spcPct val="150000"/>
              </a:lnSpc>
            </a:pPr>
            <a:endParaRPr lang="en-US" sz="1350" dirty="0">
              <a:latin typeface="Arial" panose="020B0604020202020204" pitchFamily="34" charset="0"/>
              <a:cs typeface="Arial" panose="020B0604020202020204" pitchFamily="34" charset="0"/>
            </a:endParaRPr>
          </a:p>
          <a:p>
            <a:pPr>
              <a:lnSpc>
                <a:spcPct val="150000"/>
              </a:lnSpc>
            </a:pPr>
            <a:endParaRPr lang="en-US" sz="1350" dirty="0">
              <a:latin typeface="Arial" panose="020B0604020202020204" pitchFamily="34" charset="0"/>
              <a:cs typeface="Arial" panose="020B0604020202020204" pitchFamily="34" charset="0"/>
            </a:endParaRP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13711561"/>
              </p:ext>
            </p:extLst>
          </p:nvPr>
        </p:nvGraphicFramePr>
        <p:xfrm>
          <a:off x="24216" y="402816"/>
          <a:ext cx="9143999" cy="6487548"/>
        </p:xfrm>
        <a:graphic>
          <a:graphicData uri="http://schemas.openxmlformats.org/drawingml/2006/table">
            <a:tbl>
              <a:tblPr firstRow="1" firstCol="1" bandRow="1">
                <a:tableStyleId>{5C22544A-7EE6-4342-B048-85BDC9FD1C3A}</a:tableStyleId>
              </a:tblPr>
              <a:tblGrid>
                <a:gridCol w="1240361">
                  <a:extLst>
                    <a:ext uri="{9D8B030D-6E8A-4147-A177-3AD203B41FA5}">
                      <a16:colId xmlns:a16="http://schemas.microsoft.com/office/drawing/2014/main" val="20000"/>
                    </a:ext>
                  </a:extLst>
                </a:gridCol>
                <a:gridCol w="793101">
                  <a:extLst>
                    <a:ext uri="{9D8B030D-6E8A-4147-A177-3AD203B41FA5}">
                      <a16:colId xmlns:a16="http://schemas.microsoft.com/office/drawing/2014/main" val="20001"/>
                    </a:ext>
                  </a:extLst>
                </a:gridCol>
                <a:gridCol w="793101">
                  <a:extLst>
                    <a:ext uri="{9D8B030D-6E8A-4147-A177-3AD203B41FA5}">
                      <a16:colId xmlns:a16="http://schemas.microsoft.com/office/drawing/2014/main" val="20002"/>
                    </a:ext>
                  </a:extLst>
                </a:gridCol>
                <a:gridCol w="733263">
                  <a:extLst>
                    <a:ext uri="{9D8B030D-6E8A-4147-A177-3AD203B41FA5}">
                      <a16:colId xmlns:a16="http://schemas.microsoft.com/office/drawing/2014/main" val="20003"/>
                    </a:ext>
                  </a:extLst>
                </a:gridCol>
                <a:gridCol w="794117">
                  <a:extLst>
                    <a:ext uri="{9D8B030D-6E8A-4147-A177-3AD203B41FA5}">
                      <a16:colId xmlns:a16="http://schemas.microsoft.com/office/drawing/2014/main" val="20004"/>
                    </a:ext>
                  </a:extLst>
                </a:gridCol>
                <a:gridCol w="794117">
                  <a:extLst>
                    <a:ext uri="{9D8B030D-6E8A-4147-A177-3AD203B41FA5}">
                      <a16:colId xmlns:a16="http://schemas.microsoft.com/office/drawing/2014/main" val="20005"/>
                    </a:ext>
                  </a:extLst>
                </a:gridCol>
                <a:gridCol w="794117">
                  <a:extLst>
                    <a:ext uri="{9D8B030D-6E8A-4147-A177-3AD203B41FA5}">
                      <a16:colId xmlns:a16="http://schemas.microsoft.com/office/drawing/2014/main" val="20006"/>
                    </a:ext>
                  </a:extLst>
                </a:gridCol>
                <a:gridCol w="794117">
                  <a:extLst>
                    <a:ext uri="{9D8B030D-6E8A-4147-A177-3AD203B41FA5}">
                      <a16:colId xmlns:a16="http://schemas.microsoft.com/office/drawing/2014/main" val="20007"/>
                    </a:ext>
                  </a:extLst>
                </a:gridCol>
                <a:gridCol w="794117">
                  <a:extLst>
                    <a:ext uri="{9D8B030D-6E8A-4147-A177-3AD203B41FA5}">
                      <a16:colId xmlns:a16="http://schemas.microsoft.com/office/drawing/2014/main" val="20008"/>
                    </a:ext>
                  </a:extLst>
                </a:gridCol>
                <a:gridCol w="794117">
                  <a:extLst>
                    <a:ext uri="{9D8B030D-6E8A-4147-A177-3AD203B41FA5}">
                      <a16:colId xmlns:a16="http://schemas.microsoft.com/office/drawing/2014/main" val="20009"/>
                    </a:ext>
                  </a:extLst>
                </a:gridCol>
                <a:gridCol w="819471">
                  <a:extLst>
                    <a:ext uri="{9D8B030D-6E8A-4147-A177-3AD203B41FA5}">
                      <a16:colId xmlns:a16="http://schemas.microsoft.com/office/drawing/2014/main" val="20010"/>
                    </a:ext>
                  </a:extLst>
                </a:gridCol>
              </a:tblGrid>
              <a:tr h="131445">
                <a:tc>
                  <a:txBody>
                    <a:bodyPr/>
                    <a:lstStyle/>
                    <a:p>
                      <a:pPr>
                        <a:lnSpc>
                          <a:spcPct val="115000"/>
                        </a:lnSpc>
                        <a:spcAft>
                          <a:spcPts val="0"/>
                        </a:spcAft>
                      </a:pPr>
                      <a:r>
                        <a:rPr lang="en-US" sz="800">
                          <a:effectLst/>
                        </a:rPr>
                        <a:t>Variable Name</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Model10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0"/>
                  </a:ext>
                </a:extLst>
              </a:tr>
              <a:tr h="131445">
                <a:tc>
                  <a:txBody>
                    <a:bodyPr/>
                    <a:lstStyle/>
                    <a:p>
                      <a:pPr>
                        <a:lnSpc>
                          <a:spcPct val="115000"/>
                        </a:lnSpc>
                        <a:spcAft>
                          <a:spcPts val="0"/>
                        </a:spcAft>
                      </a:pPr>
                      <a:r>
                        <a:rPr lang="en-US" sz="800">
                          <a:effectLst/>
                        </a:rPr>
                        <a:t>Cab</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-0.096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-0.099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-0.224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-0.099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0.053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(0.659)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(0.647)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(0.325)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(0.392)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(0.660)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(0.632)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(0.597)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(0.970)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(0.786)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2"/>
                  </a:ext>
                </a:extLst>
              </a:tr>
              <a:tr h="131445">
                <a:tc>
                  <a:txBody>
                    <a:bodyPr/>
                    <a:lstStyle/>
                    <a:p>
                      <a:pPr>
                        <a:lnSpc>
                          <a:spcPct val="115000"/>
                        </a:lnSpc>
                        <a:spcAft>
                          <a:spcPts val="0"/>
                        </a:spcAft>
                      </a:pPr>
                      <a:r>
                        <a:rPr lang="en-US" sz="800">
                          <a:effectLst/>
                        </a:rPr>
                        <a:t>yielddiff</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0.699***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0.527**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0.677***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0.655***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0.708***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0.671***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3"/>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4"/>
                  </a:ext>
                </a:extLst>
              </a:tr>
              <a:tr h="199604">
                <a:tc>
                  <a:txBody>
                    <a:bodyPr/>
                    <a:lstStyle/>
                    <a:p>
                      <a:pPr>
                        <a:lnSpc>
                          <a:spcPct val="115000"/>
                        </a:lnSpc>
                        <a:spcAft>
                          <a:spcPts val="0"/>
                        </a:spcAft>
                      </a:pPr>
                      <a:r>
                        <a:rPr lang="en-US" sz="800">
                          <a:effectLst/>
                        </a:rPr>
                        <a:t>portfolioinv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-2.194**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-2.190***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-2.019**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-2.082**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-1.629*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-2.188**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-2.140***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-2.109**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-1.920**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-2.057***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5"/>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(0.019)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(0.001)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6"/>
                  </a:ext>
                </a:extLst>
              </a:tr>
              <a:tr h="131445">
                <a:tc>
                  <a:txBody>
                    <a:bodyPr/>
                    <a:lstStyle/>
                    <a:p>
                      <a:pPr>
                        <a:lnSpc>
                          <a:spcPct val="115000"/>
                        </a:lnSpc>
                        <a:spcAft>
                          <a:spcPts val="0"/>
                        </a:spcAft>
                      </a:pPr>
                      <a:r>
                        <a:rPr lang="en-US" sz="800">
                          <a:effectLst/>
                        </a:rPr>
                        <a:t>VIX</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0.349*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0.347*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0.363*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0.468**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0.357*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0.377**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0.293*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0.290*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7"/>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(0.059)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(0.050)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(0.062)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(0.042)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(0.107)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(0.073)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(0.083)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8"/>
                  </a:ext>
                </a:extLst>
              </a:tr>
              <a:tr h="131445">
                <a:tc>
                  <a:txBody>
                    <a:bodyPr/>
                    <a:lstStyle/>
                    <a:p>
                      <a:pPr>
                        <a:lnSpc>
                          <a:spcPct val="115000"/>
                        </a:lnSpc>
                        <a:spcAft>
                          <a:spcPts val="0"/>
                        </a:spcAft>
                      </a:pPr>
                      <a:r>
                        <a:rPr lang="en-US" sz="800">
                          <a:effectLst/>
                        </a:rPr>
                        <a:t>otherinv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-0.426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-0.429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-0.455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-0.332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-0.286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-0.421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-0.397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-0.376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-0.452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-0.470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09"/>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(0.274)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(0.249)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(0.249)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(0.276)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(0.286)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(0.183)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0"/>
                  </a:ext>
                </a:extLst>
              </a:tr>
              <a:tr h="131445">
                <a:tc>
                  <a:txBody>
                    <a:bodyPr/>
                    <a:lstStyle/>
                    <a:p>
                      <a:pPr>
                        <a:lnSpc>
                          <a:spcPct val="115000"/>
                        </a:lnSpc>
                        <a:spcAft>
                          <a:spcPts val="0"/>
                        </a:spcAft>
                      </a:pPr>
                      <a:r>
                        <a:rPr lang="en-US" sz="800">
                          <a:effectLst/>
                        </a:rPr>
                        <a:t>FDI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-0.090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0.040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0.186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(0.772)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(0.750)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(0.607)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(0.908)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(0.728)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(0.685)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(0.656)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(0.507)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2"/>
                  </a:ext>
                </a:extLst>
              </a:tr>
              <a:tr h="131445">
                <a:tc>
                  <a:txBody>
                    <a:bodyPr/>
                    <a:lstStyle/>
                    <a:p>
                      <a:pPr>
                        <a:lnSpc>
                          <a:spcPct val="115000"/>
                        </a:lnSpc>
                        <a:spcAft>
                          <a:spcPts val="0"/>
                        </a:spcAft>
                      </a:pPr>
                      <a:r>
                        <a:rPr lang="en-US" sz="800">
                          <a:effectLst/>
                        </a:rPr>
                        <a:t>ToT (log)</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2.125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2.066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2.488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0.554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1.342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1.679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1.879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1.396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1.987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0.678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3"/>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(0.517)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(0.529)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(0.886)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(0.700)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(0.636)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(0.671)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(0.511)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(0.825)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4"/>
                  </a:ext>
                </a:extLst>
              </a:tr>
              <a:tr h="131445">
                <a:tc>
                  <a:txBody>
                    <a:bodyPr/>
                    <a:lstStyle/>
                    <a:p>
                      <a:pPr>
                        <a:lnSpc>
                          <a:spcPct val="115000"/>
                        </a:lnSpc>
                        <a:spcAft>
                          <a:spcPts val="0"/>
                        </a:spcAft>
                      </a:pPr>
                      <a:r>
                        <a:rPr lang="en-US" sz="800">
                          <a:effectLst/>
                        </a:rPr>
                        <a:t>ECI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4.826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5.314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12.394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12.163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2.013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5.123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4.020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5.331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6.957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9.226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5"/>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(0.583)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(0.534)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(0.207)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(0.227)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(0.838)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(0.559)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(0.370)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(0.247)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6"/>
                  </a:ext>
                </a:extLst>
              </a:tr>
              <a:tr h="131445">
                <a:tc>
                  <a:txBody>
                    <a:bodyPr/>
                    <a:lstStyle/>
                    <a:p>
                      <a:pPr>
                        <a:lnSpc>
                          <a:spcPct val="115000"/>
                        </a:lnSpc>
                        <a:spcAft>
                          <a:spcPts val="0"/>
                        </a:spcAft>
                      </a:pPr>
                      <a:r>
                        <a:rPr lang="en-US" sz="800">
                          <a:effectLst/>
                        </a:rPr>
                        <a:t>ECPI</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-0.013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-0.016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-0.063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-0.014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-0.012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-0.014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0.146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0.133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7"/>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(0.846)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(0.770)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(0.338)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(0.809)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(0.869)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(0.795)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(0.819)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(0.804)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(0.059)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(0.066)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8"/>
                  </a:ext>
                </a:extLst>
              </a:tr>
              <a:tr h="131445">
                <a:tc>
                  <a:txBody>
                    <a:bodyPr/>
                    <a:lstStyle/>
                    <a:p>
                      <a:pPr>
                        <a:lnSpc>
                          <a:spcPct val="115000"/>
                        </a:lnSpc>
                        <a:spcAft>
                          <a:spcPts val="0"/>
                        </a:spcAft>
                      </a:pPr>
                      <a:r>
                        <a:rPr lang="en-US" sz="800">
                          <a:effectLst/>
                        </a:rPr>
                        <a:t>climaticvul</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-40.002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-39.767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-16.517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-32.603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-52.828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-31.337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-41.606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-44.058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-19.322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-25.554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19"/>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(0.191)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(0.208)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(0.599)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(0.194)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(0.162)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(0.152)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(0.476)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(0.358)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0"/>
                  </a:ext>
                </a:extLst>
              </a:tr>
              <a:tr h="131445">
                <a:tc>
                  <a:txBody>
                    <a:bodyPr/>
                    <a:lstStyle/>
                    <a:p>
                      <a:pPr>
                        <a:lnSpc>
                          <a:spcPct val="115000"/>
                        </a:lnSpc>
                        <a:spcAft>
                          <a:spcPts val="0"/>
                        </a:spcAft>
                      </a:pPr>
                      <a:r>
                        <a:rPr lang="en-US" sz="800">
                          <a:effectLst/>
                        </a:rPr>
                        <a:t>inflation</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0.310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0.308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0.489**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0.299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0.252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0.340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0.304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0.282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(0.139)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(0.131)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(0.027)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(0.181)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(0.250)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(0.111)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(0.141)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(0.154)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(0.053)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(0.145)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2"/>
                  </a:ext>
                </a:extLst>
              </a:tr>
              <a:tr h="131445">
                <a:tc>
                  <a:txBody>
                    <a:bodyPr/>
                    <a:lstStyle/>
                    <a:p>
                      <a:pPr>
                        <a:lnSpc>
                          <a:spcPct val="115000"/>
                        </a:lnSpc>
                        <a:spcAft>
                          <a:spcPts val="0"/>
                        </a:spcAft>
                      </a:pPr>
                      <a:r>
                        <a:rPr lang="en-US" sz="800">
                          <a:effectLst/>
                        </a:rPr>
                        <a:t>GDP</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-0.366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-0.297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-0.426</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-0.440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-0.432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-0.408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-0.345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-0.337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3"/>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(0.183)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(0.167)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(0.317)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(0.164)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(0.123)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(0.115)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(0.078)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(0.134)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(0.154)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(0.174)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4"/>
                  </a:ext>
                </a:extLst>
              </a:tr>
              <a:tr h="131445">
                <a:tc>
                  <a:txBody>
                    <a:bodyPr/>
                    <a:lstStyle/>
                    <a:p>
                      <a:pPr>
                        <a:lnSpc>
                          <a:spcPct val="115000"/>
                        </a:lnSpc>
                        <a:spcAft>
                          <a:spcPts val="0"/>
                        </a:spcAft>
                      </a:pPr>
                      <a:r>
                        <a:rPr lang="en-US" sz="800">
                          <a:effectLst/>
                        </a:rPr>
                        <a:t>debts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5"/>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(0.969)</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6"/>
                  </a:ext>
                </a:extLst>
              </a:tr>
              <a:tr h="131445">
                <a:tc>
                  <a:txBody>
                    <a:bodyPr/>
                    <a:lstStyle/>
                    <a:p>
                      <a:pPr>
                        <a:lnSpc>
                          <a:spcPct val="115000"/>
                        </a:lnSpc>
                        <a:spcAft>
                          <a:spcPts val="0"/>
                        </a:spcAft>
                      </a:pPr>
                      <a:r>
                        <a:rPr lang="en-US" sz="800">
                          <a:effectLst/>
                        </a:rPr>
                        <a:t>ODA</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-0.005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7"/>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(0.980)</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8"/>
                  </a:ext>
                </a:extLst>
              </a:tr>
              <a:tr h="131445">
                <a:tc>
                  <a:txBody>
                    <a:bodyPr/>
                    <a:lstStyle/>
                    <a:p>
                      <a:pPr>
                        <a:lnSpc>
                          <a:spcPct val="115000"/>
                        </a:lnSpc>
                        <a:spcAft>
                          <a:spcPts val="0"/>
                        </a:spcAft>
                      </a:pPr>
                      <a:r>
                        <a:rPr lang="en-US" sz="800">
                          <a:effectLst/>
                        </a:rPr>
                        <a:t>remmitance</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0.392</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29"/>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(0.455)</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0"/>
                  </a:ext>
                </a:extLst>
              </a:tr>
              <a:tr h="131445">
                <a:tc>
                  <a:txBody>
                    <a:bodyPr/>
                    <a:lstStyle/>
                    <a:p>
                      <a:pPr>
                        <a:lnSpc>
                          <a:spcPct val="115000"/>
                        </a:lnSpc>
                        <a:spcAft>
                          <a:spcPts val="0"/>
                        </a:spcAft>
                      </a:pPr>
                      <a:r>
                        <a:rPr lang="en-US" sz="800">
                          <a:effectLst/>
                        </a:rPr>
                        <a:t>reserves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0.083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(0.798)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2"/>
                  </a:ext>
                </a:extLst>
              </a:tr>
              <a:tr h="131445">
                <a:tc>
                  <a:txBody>
                    <a:bodyPr/>
                    <a:lstStyle/>
                    <a:p>
                      <a:pPr>
                        <a:lnSpc>
                          <a:spcPct val="115000"/>
                        </a:lnSpc>
                        <a:spcAft>
                          <a:spcPts val="0"/>
                        </a:spcAft>
                      </a:pPr>
                      <a:r>
                        <a:rPr lang="en-US" sz="800">
                          <a:effectLst/>
                        </a:rPr>
                        <a:t>financialdev</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-22.128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3"/>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(0.403)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4"/>
                  </a:ext>
                </a:extLst>
              </a:tr>
              <a:tr h="131445">
                <a:tc>
                  <a:txBody>
                    <a:bodyPr/>
                    <a:lstStyle/>
                    <a:p>
                      <a:pPr>
                        <a:lnSpc>
                          <a:spcPct val="115000"/>
                        </a:lnSpc>
                        <a:spcAft>
                          <a:spcPts val="0"/>
                        </a:spcAft>
                      </a:pPr>
                      <a:r>
                        <a:rPr lang="en-US" sz="800">
                          <a:effectLst/>
                        </a:rPr>
                        <a:t>openness</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-0.034</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5"/>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(0.688)</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6"/>
                  </a:ext>
                </a:extLst>
              </a:tr>
              <a:tr h="199604">
                <a:tc>
                  <a:txBody>
                    <a:bodyPr/>
                    <a:lstStyle/>
                    <a:p>
                      <a:pPr>
                        <a:lnSpc>
                          <a:spcPct val="115000"/>
                        </a:lnSpc>
                        <a:spcAft>
                          <a:spcPts val="0"/>
                        </a:spcAft>
                      </a:pPr>
                      <a:r>
                        <a:rPr lang="en-US" sz="800">
                          <a:effectLst/>
                        </a:rPr>
                        <a:t>Corruption control</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0.111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7"/>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(0.973)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8"/>
                  </a:ext>
                </a:extLst>
              </a:tr>
              <a:tr h="131445">
                <a:tc>
                  <a:txBody>
                    <a:bodyPr/>
                    <a:lstStyle/>
                    <a:p>
                      <a:pPr>
                        <a:lnSpc>
                          <a:spcPct val="115000"/>
                        </a:lnSpc>
                        <a:spcAft>
                          <a:spcPts val="0"/>
                        </a:spcAft>
                      </a:pPr>
                      <a:r>
                        <a:rPr lang="en-US" sz="800">
                          <a:effectLst/>
                        </a:rPr>
                        <a:t>Political stability</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0.741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39"/>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(0.687)</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40"/>
                  </a:ext>
                </a:extLst>
              </a:tr>
              <a:tr h="199604">
                <a:tc>
                  <a:txBody>
                    <a:bodyPr/>
                    <a:lstStyle/>
                    <a:p>
                      <a:pPr>
                        <a:lnSpc>
                          <a:spcPct val="115000"/>
                        </a:lnSpc>
                        <a:spcAft>
                          <a:spcPts val="0"/>
                        </a:spcAft>
                      </a:pPr>
                      <a:r>
                        <a:rPr lang="en-US" sz="800">
                          <a:effectLst/>
                        </a:rPr>
                        <a:t>Commodity price</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-0.103**</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41"/>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(0.021)</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42"/>
                  </a:ext>
                </a:extLst>
              </a:tr>
              <a:tr h="131445">
                <a:tc>
                  <a:txBody>
                    <a:bodyPr/>
                    <a:lstStyle/>
                    <a:p>
                      <a:pPr>
                        <a:lnSpc>
                          <a:spcPct val="115000"/>
                        </a:lnSpc>
                        <a:spcAft>
                          <a:spcPts val="0"/>
                        </a:spcAft>
                      </a:pPr>
                      <a:r>
                        <a:rPr lang="en-US" sz="800">
                          <a:effectLst/>
                        </a:rPr>
                        <a:t>Oil price</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-0.066**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43"/>
                  </a:ext>
                </a:extLst>
              </a:tr>
              <a:tr h="131445">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a:effectLst/>
                        </a:rPr>
                        <a:t> </a:t>
                      </a:r>
                      <a:endParaRPr lang="en-US" sz="80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tc>
                  <a:txBody>
                    <a:bodyPr/>
                    <a:lstStyle/>
                    <a:p>
                      <a:pPr>
                        <a:lnSpc>
                          <a:spcPct val="115000"/>
                        </a:lnSpc>
                        <a:spcAft>
                          <a:spcPts val="0"/>
                        </a:spcAft>
                      </a:pPr>
                      <a:r>
                        <a:rPr lang="en-US" sz="800" dirty="0">
                          <a:effectLst/>
                        </a:rPr>
                        <a:t>(0.030)   </a:t>
                      </a:r>
                      <a:endParaRPr lang="en-US" sz="800" dirty="0">
                        <a:effectLst/>
                        <a:latin typeface="Arial" panose="020B0604020202020204" pitchFamily="34" charset="0"/>
                        <a:ea typeface="Arial" panose="020B0604020202020204" pitchFamily="34" charset="0"/>
                        <a:cs typeface="Times New Roman" panose="02020603050405020304" pitchFamily="18" charset="0"/>
                      </a:endParaRPr>
                    </a:p>
                  </a:txBody>
                  <a:tcPr marL="38007" marR="38007" marT="0" marB="0"/>
                </a:tc>
                <a:extLst>
                  <a:ext uri="{0D108BD9-81ED-4DB2-BD59-A6C34878D82A}">
                    <a16:rowId xmlns:a16="http://schemas.microsoft.com/office/drawing/2014/main" val="10044"/>
                  </a:ext>
                </a:extLst>
              </a:tr>
            </a:tbl>
          </a:graphicData>
        </a:graphic>
      </p:graphicFrame>
    </p:spTree>
    <p:extLst>
      <p:ext uri="{BB962C8B-B14F-4D97-AF65-F5344CB8AC3E}">
        <p14:creationId xmlns:p14="http://schemas.microsoft.com/office/powerpoint/2010/main" val="2020323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228" y="1250805"/>
            <a:ext cx="7886700" cy="4037690"/>
          </a:xfrm>
        </p:spPr>
        <p:txBody>
          <a:bodyPr>
            <a:normAutofit/>
          </a:bodyPr>
          <a:lstStyle/>
          <a:p>
            <a:pPr algn="just">
              <a:lnSpc>
                <a:spcPct val="150000"/>
              </a:lnSpc>
            </a:pPr>
            <a:r>
              <a:rPr lang="en-US" sz="1350" dirty="0">
                <a:latin typeface="Arial" panose="020B0604020202020204" pitchFamily="34" charset="0"/>
                <a:cs typeface="Arial" panose="020B0604020202020204" pitchFamily="34" charset="0"/>
              </a:rPr>
              <a:t>Panel DOLS model is estimated on FX level and panel limited dependent variable model is applied on crash risk. </a:t>
            </a:r>
          </a:p>
          <a:p>
            <a:pPr algn="just">
              <a:lnSpc>
                <a:spcPct val="150000"/>
              </a:lnSpc>
            </a:pPr>
            <a:r>
              <a:rPr lang="en-GB" sz="1350" dirty="0">
                <a:latin typeface="Arial" panose="020B0604020202020204" pitchFamily="34" charset="0"/>
                <a:cs typeface="Arial" panose="020B0604020202020204" pitchFamily="34" charset="0"/>
              </a:rPr>
              <a:t>First, the results confirm the important impact of African LLMICs’ weak productive structures, approximated by the current account balance, FDI, export concentration and terms of trade,</a:t>
            </a:r>
          </a:p>
          <a:p>
            <a:pPr algn="just">
              <a:lnSpc>
                <a:spcPct val="150000"/>
              </a:lnSpc>
            </a:pPr>
            <a:r>
              <a:rPr lang="en-GB" sz="1350" dirty="0">
                <a:latin typeface="Arial" panose="020B0604020202020204" pitchFamily="34" charset="0"/>
                <a:cs typeface="Arial" panose="020B0604020202020204" pitchFamily="34" charset="0"/>
              </a:rPr>
              <a:t>Second, private financial factors, especially interest rate differential and portfolio flows depreciate exchange rate, while other investments appreciate it</a:t>
            </a:r>
          </a:p>
          <a:p>
            <a:pPr algn="just">
              <a:lnSpc>
                <a:spcPct val="150000"/>
              </a:lnSpc>
            </a:pPr>
            <a:r>
              <a:rPr lang="en-GB" sz="1350" dirty="0">
                <a:latin typeface="Arial" panose="020B0604020202020204" pitchFamily="34" charset="0"/>
                <a:cs typeface="Arial" panose="020B0604020202020204" pitchFamily="34" charset="0"/>
              </a:rPr>
              <a:t>Third, macroeconomic factors - inflation and GDP growth play significant role in determining exchange rate dynamics in African LLMCs. </a:t>
            </a:r>
            <a:endParaRPr lang="en-US" sz="1350" dirty="0">
              <a:latin typeface="Arial" panose="020B0604020202020204" pitchFamily="34" charset="0"/>
              <a:cs typeface="Arial" panose="020B0604020202020204" pitchFamily="34" charset="0"/>
            </a:endParaRPr>
          </a:p>
          <a:p>
            <a:pPr algn="just">
              <a:lnSpc>
                <a:spcPct val="150000"/>
              </a:lnSpc>
            </a:pPr>
            <a:r>
              <a:rPr lang="en-GB" sz="1350" dirty="0">
                <a:latin typeface="Arial" panose="020B0604020202020204" pitchFamily="34" charset="0"/>
                <a:cs typeface="Arial" panose="020B0604020202020204" pitchFamily="34" charset="0"/>
              </a:rPr>
              <a:t>Finally, political, and institutional factors show significant effect on exchange rate. </a:t>
            </a:r>
            <a:endParaRPr lang="en-US" sz="1350" dirty="0">
              <a:latin typeface="Arial" panose="020B0604020202020204" pitchFamily="34" charset="0"/>
              <a:cs typeface="Arial" panose="020B0604020202020204" pitchFamily="34" charset="0"/>
            </a:endParaRPr>
          </a:p>
        </p:txBody>
      </p:sp>
      <p:sp>
        <p:nvSpPr>
          <p:cNvPr id="5" name="Title 1"/>
          <p:cNvSpPr txBox="1">
            <a:spLocks/>
          </p:cNvSpPr>
          <p:nvPr/>
        </p:nvSpPr>
        <p:spPr>
          <a:xfrm>
            <a:off x="315228" y="216000"/>
            <a:ext cx="6452772" cy="7920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2600" kern="1200">
                <a:solidFill>
                  <a:schemeClr val="tx1"/>
                </a:solidFill>
                <a:latin typeface="+mj-lt"/>
                <a:ea typeface="+mj-ea"/>
                <a:cs typeface="+mj-cs"/>
              </a:defRPr>
            </a:lvl1pPr>
          </a:lstStyle>
          <a:p>
            <a:r>
              <a:rPr lang="en-GB" sz="2200" dirty="0" smtClean="0"/>
              <a:t>Working Paper 2: Panel-data estimation  </a:t>
            </a:r>
            <a:r>
              <a:rPr lang="en-GB" dirty="0" smtClean="0"/>
              <a:t/>
            </a:r>
            <a:br>
              <a:rPr lang="en-GB" dirty="0" smtClean="0"/>
            </a:br>
            <a:r>
              <a:rPr lang="en-GB" sz="2200" b="1" dirty="0" smtClean="0"/>
              <a:t>Robustness Checks </a:t>
            </a:r>
            <a:endParaRPr lang="en-GB" sz="2200" b="1" dirty="0"/>
          </a:p>
        </p:txBody>
      </p:sp>
    </p:spTree>
    <p:extLst>
      <p:ext uri="{BB962C8B-B14F-4D97-AF65-F5344CB8AC3E}">
        <p14:creationId xmlns:p14="http://schemas.microsoft.com/office/powerpoint/2010/main" val="3784029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72" y="495665"/>
            <a:ext cx="7886700" cy="323781"/>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427172" y="1082916"/>
            <a:ext cx="7886700" cy="4751615"/>
          </a:xfrm>
        </p:spPr>
        <p:txBody>
          <a:bodyPr>
            <a:noAutofit/>
          </a:bodyPr>
          <a:lstStyle/>
          <a:p>
            <a:pPr algn="just">
              <a:lnSpc>
                <a:spcPct val="150000"/>
              </a:lnSpc>
            </a:pPr>
            <a:r>
              <a:rPr lang="en-US" sz="1350" dirty="0">
                <a:latin typeface="Arial" panose="020B0604020202020204" pitchFamily="34" charset="0"/>
                <a:cs typeface="Arial" panose="020B0604020202020204" pitchFamily="34" charset="0"/>
              </a:rPr>
              <a:t>This paper investigates the exchange rate determination and currency crash risk in African LLMICs.</a:t>
            </a:r>
          </a:p>
          <a:p>
            <a:pPr>
              <a:lnSpc>
                <a:spcPct val="150000"/>
              </a:lnSpc>
            </a:pPr>
            <a:r>
              <a:rPr lang="en-US" sz="1350" dirty="0">
                <a:latin typeface="Arial" panose="020B0604020202020204" pitchFamily="34" charset="0"/>
                <a:cs typeface="Arial" panose="020B0604020202020204" pitchFamily="34" charset="0"/>
              </a:rPr>
              <a:t>Panel date econometrics estimations show four broad results</a:t>
            </a:r>
          </a:p>
          <a:p>
            <a:pPr marL="642938" lvl="1" indent="-300038">
              <a:lnSpc>
                <a:spcPct val="150000"/>
              </a:lnSpc>
              <a:buFont typeface="+mj-lt"/>
              <a:buAutoNum type="romanLcPeriod"/>
            </a:pPr>
            <a:r>
              <a:rPr lang="en-US" sz="1350" dirty="0">
                <a:latin typeface="Arial" panose="020B0604020202020204" pitchFamily="34" charset="0"/>
                <a:cs typeface="Arial" panose="020B0604020202020204" pitchFamily="34" charset="0"/>
              </a:rPr>
              <a:t>the key role of African LLMICs productive structure, approximated by their concentration of exports, terms of trade, prices of their main export commodities and exposure to climatic vulnerability, for exchange rate determination</a:t>
            </a:r>
          </a:p>
          <a:p>
            <a:pPr marL="642938" lvl="1" indent="-300038">
              <a:lnSpc>
                <a:spcPct val="150000"/>
              </a:lnSpc>
              <a:buFont typeface="+mj-lt"/>
              <a:buAutoNum type="romanLcPeriod"/>
            </a:pPr>
            <a:r>
              <a:rPr lang="en-US" sz="1350" dirty="0">
                <a:latin typeface="Arial" panose="020B0604020202020204" pitchFamily="34" charset="0"/>
                <a:cs typeface="Arial" panose="020B0604020202020204" pitchFamily="34" charset="0"/>
              </a:rPr>
              <a:t>Financial factors have gained importance (yield differential, other investments and VIX)</a:t>
            </a:r>
          </a:p>
          <a:p>
            <a:pPr marL="642938" lvl="1" indent="-300038">
              <a:lnSpc>
                <a:spcPct val="150000"/>
              </a:lnSpc>
              <a:buFont typeface="+mj-lt"/>
              <a:buAutoNum type="romanLcPeriod"/>
            </a:pPr>
            <a:r>
              <a:rPr lang="en-US" sz="1350" dirty="0">
                <a:latin typeface="Arial" panose="020B0604020202020204" pitchFamily="34" charset="0"/>
                <a:cs typeface="Arial" panose="020B0604020202020204" pitchFamily="34" charset="0"/>
              </a:rPr>
              <a:t>Macroeconomics factors (GDP growth and inflation) continue to play important role</a:t>
            </a:r>
          </a:p>
          <a:p>
            <a:pPr marL="642938" lvl="1" indent="-300038">
              <a:lnSpc>
                <a:spcPct val="150000"/>
              </a:lnSpc>
              <a:buFont typeface="+mj-lt"/>
              <a:buAutoNum type="romanLcPeriod"/>
            </a:pPr>
            <a:r>
              <a:rPr lang="en-US" sz="1350" dirty="0">
                <a:latin typeface="Arial" panose="020B0604020202020204" pitchFamily="34" charset="0"/>
                <a:cs typeface="Arial" panose="020B0604020202020204" pitchFamily="34" charset="0"/>
              </a:rPr>
              <a:t>Political and institutional factors (political stability, corruption, openness and financial markets development) also play importance role in driving exchange rate. Public financial flows also show importance role</a:t>
            </a:r>
          </a:p>
          <a:p>
            <a:pPr marL="342900" lvl="1" indent="0">
              <a:lnSpc>
                <a:spcPct val="150000"/>
              </a:lnSpc>
              <a:buNone/>
            </a:pPr>
            <a:r>
              <a:rPr lang="en-US" sz="1350" dirty="0">
                <a:latin typeface="Arial" panose="020B0604020202020204" pitchFamily="34" charset="0"/>
                <a:cs typeface="Arial" panose="020B0604020202020204" pitchFamily="34" charset="0"/>
              </a:rPr>
              <a:t>More generally, FX drivers in African countries greatly differ from advanced economies. Their Africa’s distinct integration in the global economy, both on the productive and the financial side are key in shaping their exchange rate and degree of crash risk.</a:t>
            </a:r>
          </a:p>
        </p:txBody>
      </p:sp>
    </p:spTree>
    <p:extLst>
      <p:ext uri="{BB962C8B-B14F-4D97-AF65-F5344CB8AC3E}">
        <p14:creationId xmlns:p14="http://schemas.microsoft.com/office/powerpoint/2010/main" val="2134641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Recommendations</a:t>
            </a:r>
            <a:endParaRPr lang="en-GB" dirty="0"/>
          </a:p>
        </p:txBody>
      </p:sp>
      <p:sp>
        <p:nvSpPr>
          <p:cNvPr id="3" name="Content Placeholder 2"/>
          <p:cNvSpPr>
            <a:spLocks noGrp="1"/>
          </p:cNvSpPr>
          <p:nvPr>
            <p:ph idx="1"/>
          </p:nvPr>
        </p:nvSpPr>
        <p:spPr/>
        <p:txBody>
          <a:bodyPr/>
          <a:lstStyle/>
          <a:p>
            <a:endParaRPr lang="en-GB" b="0" u="sng" dirty="0" smtClean="0"/>
          </a:p>
          <a:p>
            <a:r>
              <a:rPr lang="en-GB" b="0" u="sng" dirty="0" smtClean="0"/>
              <a:t>Development Institutions: </a:t>
            </a:r>
          </a:p>
          <a:p>
            <a:pPr lvl="1"/>
            <a:r>
              <a:rPr lang="en-GB" dirty="0" smtClean="0"/>
              <a:t>Efficiency of Lending </a:t>
            </a:r>
          </a:p>
          <a:p>
            <a:pPr lvl="2"/>
            <a:r>
              <a:rPr lang="en-GB" dirty="0" smtClean="0"/>
              <a:t>Clear guidance for onwards lending</a:t>
            </a:r>
          </a:p>
          <a:p>
            <a:pPr lvl="2"/>
            <a:r>
              <a:rPr lang="en-GB" b="0" dirty="0" smtClean="0"/>
              <a:t>Stringent selection of intermediate agencies</a:t>
            </a:r>
          </a:p>
          <a:p>
            <a:pPr lvl="2"/>
            <a:r>
              <a:rPr lang="en-GB" dirty="0" smtClean="0"/>
              <a:t>Use of public and development banks</a:t>
            </a:r>
          </a:p>
          <a:p>
            <a:pPr lvl="1"/>
            <a:r>
              <a:rPr lang="en-GB" b="0" dirty="0" smtClean="0"/>
              <a:t>Cost of Lending</a:t>
            </a:r>
          </a:p>
          <a:p>
            <a:pPr lvl="2"/>
            <a:r>
              <a:rPr lang="en-GB" dirty="0" smtClean="0"/>
              <a:t>Consider presence of short-term financial flows and vulnerability to international market conditions (crash risk)</a:t>
            </a:r>
          </a:p>
          <a:p>
            <a:pPr lvl="1"/>
            <a:r>
              <a:rPr lang="en-GB" b="0" dirty="0" smtClean="0"/>
              <a:t>Counter-</a:t>
            </a:r>
            <a:r>
              <a:rPr lang="en-GB" dirty="0" smtClean="0"/>
              <a:t>cyclical </a:t>
            </a:r>
            <a:r>
              <a:rPr lang="en-GB" b="0" dirty="0" smtClean="0"/>
              <a:t>dispersion of funds </a:t>
            </a:r>
          </a:p>
        </p:txBody>
      </p:sp>
    </p:spTree>
    <p:extLst>
      <p:ext uri="{BB962C8B-B14F-4D97-AF65-F5344CB8AC3E}">
        <p14:creationId xmlns:p14="http://schemas.microsoft.com/office/powerpoint/2010/main" val="365555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r>
              <a:rPr lang="en-GB" b="1" dirty="0"/>
              <a:t>Extensive mixed-method study </a:t>
            </a:r>
            <a:r>
              <a:rPr lang="en-GB" dirty="0"/>
              <a:t>of nominal exchange rate determination in </a:t>
            </a:r>
            <a:r>
              <a:rPr lang="en-GB" dirty="0" smtClean="0"/>
              <a:t>(Sub-Saharan African) </a:t>
            </a:r>
            <a:r>
              <a:rPr lang="en-GB" dirty="0"/>
              <a:t>LLMICs </a:t>
            </a:r>
          </a:p>
          <a:p>
            <a:pPr lvl="1"/>
            <a:r>
              <a:rPr lang="en-GB" dirty="0"/>
              <a:t>13 </a:t>
            </a:r>
            <a:r>
              <a:rPr lang="en-GB" b="1" dirty="0"/>
              <a:t>semi-structured interviews </a:t>
            </a:r>
            <a:r>
              <a:rPr lang="en-GB" dirty="0"/>
              <a:t>with 17 foreign exchange experts in 6 case study countries and the City of London </a:t>
            </a:r>
            <a:endParaRPr lang="en-GB" dirty="0" smtClean="0"/>
          </a:p>
          <a:p>
            <a:pPr lvl="2"/>
            <a:r>
              <a:rPr lang="en-GB" dirty="0" smtClean="0"/>
              <a:t>Main flows, market-microstructure, and central bank operations</a:t>
            </a:r>
          </a:p>
          <a:p>
            <a:pPr lvl="1"/>
            <a:r>
              <a:rPr lang="en-GB" b="1" dirty="0" smtClean="0"/>
              <a:t>Macro-Panel </a:t>
            </a:r>
            <a:r>
              <a:rPr lang="en-GB" b="1" dirty="0"/>
              <a:t>Econometrics </a:t>
            </a:r>
            <a:r>
              <a:rPr lang="en-GB" dirty="0"/>
              <a:t>for 15 LLMICs from </a:t>
            </a:r>
            <a:r>
              <a:rPr lang="en-GB" dirty="0" smtClean="0"/>
              <a:t>1997-2019</a:t>
            </a:r>
          </a:p>
          <a:p>
            <a:pPr lvl="2"/>
            <a:r>
              <a:rPr lang="en-GB" dirty="0" smtClean="0"/>
              <a:t>Statistical and economic significance of </a:t>
            </a:r>
            <a:endParaRPr lang="en-GB" dirty="0"/>
          </a:p>
          <a:p>
            <a:pPr marL="355600" lvl="2" indent="0">
              <a:buNone/>
            </a:pPr>
            <a:endParaRPr lang="en-GB" dirty="0"/>
          </a:p>
          <a:p>
            <a:r>
              <a:rPr lang="en-GB" dirty="0"/>
              <a:t>Main Research Hypothesis: </a:t>
            </a:r>
            <a:r>
              <a:rPr lang="en-GB" b="0" dirty="0"/>
              <a:t>Exchange rate </a:t>
            </a:r>
            <a:r>
              <a:rPr lang="en-GB" b="0" dirty="0" smtClean="0"/>
              <a:t>dynamics </a:t>
            </a:r>
            <a:r>
              <a:rPr lang="en-GB" b="0" dirty="0"/>
              <a:t>in </a:t>
            </a:r>
            <a:r>
              <a:rPr lang="en-GB" b="0" dirty="0" smtClean="0"/>
              <a:t>SSA LLMICs </a:t>
            </a:r>
            <a:r>
              <a:rPr lang="en-GB" b="0" dirty="0"/>
              <a:t>fundamentally shaped by the specific nature of their productive and monetary/financial integration in world economy </a:t>
            </a:r>
          </a:p>
          <a:p>
            <a:pPr lvl="1"/>
            <a:r>
              <a:rPr lang="en-GB" u="sng" dirty="0"/>
              <a:t>Productive: </a:t>
            </a:r>
            <a:r>
              <a:rPr lang="en-GB" dirty="0" smtClean="0"/>
              <a:t>export </a:t>
            </a:r>
            <a:r>
              <a:rPr lang="en-GB" dirty="0"/>
              <a:t>concentration in limited set of mineral and/or food commodities</a:t>
            </a:r>
          </a:p>
          <a:p>
            <a:pPr lvl="1"/>
            <a:r>
              <a:rPr lang="en-GB" b="0" u="sng" dirty="0"/>
              <a:t>Monetary/Financial: </a:t>
            </a:r>
            <a:r>
              <a:rPr lang="en-GB" dirty="0"/>
              <a:t>“weak” currencies and </a:t>
            </a:r>
            <a:r>
              <a:rPr lang="en-GB" b="0" dirty="0"/>
              <a:t>sensitivity to foreign financial flows and international market conditions</a:t>
            </a:r>
          </a:p>
          <a:p>
            <a:pPr lvl="2"/>
            <a:endParaRPr lang="en-GB" dirty="0"/>
          </a:p>
          <a:p>
            <a:endParaRPr lang="en-GB" dirty="0"/>
          </a:p>
          <a:p>
            <a:endParaRPr lang="en-GB" dirty="0"/>
          </a:p>
        </p:txBody>
      </p:sp>
      <p:sp>
        <p:nvSpPr>
          <p:cNvPr id="4" name="Title 1"/>
          <p:cNvSpPr>
            <a:spLocks noGrp="1"/>
          </p:cNvSpPr>
          <p:nvPr>
            <p:ph type="title"/>
          </p:nvPr>
        </p:nvSpPr>
        <p:spPr/>
        <p:txBody>
          <a:bodyPr/>
          <a:lstStyle/>
          <a:p>
            <a:r>
              <a:rPr lang="en-GB" dirty="0"/>
              <a:t>Background</a:t>
            </a:r>
          </a:p>
        </p:txBody>
      </p:sp>
    </p:spTree>
    <p:extLst>
      <p:ext uri="{BB962C8B-B14F-4D97-AF65-F5344CB8AC3E}">
        <p14:creationId xmlns:p14="http://schemas.microsoft.com/office/powerpoint/2010/main" val="889537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Recommendations</a:t>
            </a:r>
            <a:endParaRPr lang="en-GB" dirty="0"/>
          </a:p>
        </p:txBody>
      </p:sp>
      <p:sp>
        <p:nvSpPr>
          <p:cNvPr id="3" name="Content Placeholder 2"/>
          <p:cNvSpPr>
            <a:spLocks noGrp="1"/>
          </p:cNvSpPr>
          <p:nvPr>
            <p:ph idx="1"/>
          </p:nvPr>
        </p:nvSpPr>
        <p:spPr/>
        <p:txBody>
          <a:bodyPr/>
          <a:lstStyle/>
          <a:p>
            <a:endParaRPr lang="en-GB" b="0" u="sng" dirty="0" smtClean="0"/>
          </a:p>
          <a:p>
            <a:r>
              <a:rPr lang="en-GB" b="0" u="sng" dirty="0" smtClean="0"/>
              <a:t>Domestic Policy Makers: </a:t>
            </a:r>
          </a:p>
          <a:p>
            <a:pPr lvl="1"/>
            <a:r>
              <a:rPr lang="en-GB" dirty="0"/>
              <a:t>Develop mechanisms to ensure the transfer of foreign exchange revenues into the official foreign exchange </a:t>
            </a:r>
            <a:r>
              <a:rPr lang="en-GB" dirty="0" smtClean="0"/>
              <a:t>market</a:t>
            </a:r>
          </a:p>
          <a:p>
            <a:pPr lvl="1"/>
            <a:r>
              <a:rPr lang="en-GB" dirty="0"/>
              <a:t>Supporting the careful development of local derivatives market though with a focus on instruments which support hedging rather than </a:t>
            </a:r>
            <a:r>
              <a:rPr lang="en-GB" dirty="0" smtClean="0"/>
              <a:t>speculation</a:t>
            </a:r>
          </a:p>
          <a:p>
            <a:pPr lvl="1"/>
            <a:r>
              <a:rPr lang="en-GB" dirty="0" smtClean="0"/>
              <a:t>Reducing </a:t>
            </a:r>
            <a:r>
              <a:rPr lang="en-GB" dirty="0"/>
              <a:t>the dependence on the </a:t>
            </a:r>
            <a:r>
              <a:rPr lang="en-GB" dirty="0" smtClean="0"/>
              <a:t>dollar</a:t>
            </a:r>
          </a:p>
          <a:p>
            <a:pPr lvl="1"/>
            <a:r>
              <a:rPr lang="en-GB" dirty="0"/>
              <a:t>Attraction of stable financial resources </a:t>
            </a:r>
            <a:endParaRPr lang="en-GB" dirty="0" smtClean="0"/>
          </a:p>
          <a:p>
            <a:pPr lvl="1"/>
            <a:r>
              <a:rPr lang="en-GB" dirty="0"/>
              <a:t>Reconsider the suitability of floating exchange rates for SSA </a:t>
            </a:r>
            <a:endParaRPr lang="en-GB" dirty="0" smtClean="0"/>
          </a:p>
        </p:txBody>
      </p:sp>
    </p:spTree>
    <p:extLst>
      <p:ext uri="{BB962C8B-B14F-4D97-AF65-F5344CB8AC3E}">
        <p14:creationId xmlns:p14="http://schemas.microsoft.com/office/powerpoint/2010/main" val="40875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sz="quarter" idx="1"/>
          </p:nvPr>
        </p:nvSpPr>
        <p:spPr/>
        <p:txBody>
          <a:bodyPr>
            <a:normAutofit/>
          </a:bodyPr>
          <a:lstStyle/>
          <a:p>
            <a:r>
              <a:rPr lang="en-GB" b="0" dirty="0"/>
              <a:t>2 Working Papers </a:t>
            </a:r>
          </a:p>
          <a:p>
            <a:endParaRPr lang="en-GB" b="0" dirty="0"/>
          </a:p>
          <a:p>
            <a:pPr lvl="1"/>
            <a:r>
              <a:rPr lang="en-GB" b="0" u="sng" dirty="0"/>
              <a:t>Working Paper 1: </a:t>
            </a:r>
            <a:r>
              <a:rPr lang="en-GB" b="0" dirty="0"/>
              <a:t>A microstructural </a:t>
            </a:r>
            <a:r>
              <a:rPr lang="en-GB" dirty="0"/>
              <a:t>an</a:t>
            </a:r>
            <a:r>
              <a:rPr lang="en-GB" b="0" dirty="0"/>
              <a:t>alysis of foreign exchange markets and exchange rate management in </a:t>
            </a:r>
            <a:r>
              <a:rPr lang="en-GB" b="0" dirty="0" smtClean="0"/>
              <a:t>SSA </a:t>
            </a:r>
            <a:r>
              <a:rPr lang="en-GB" b="0" dirty="0"/>
              <a:t>LLMICs (Daniel and Nina)</a:t>
            </a:r>
          </a:p>
          <a:p>
            <a:pPr lvl="1"/>
            <a:r>
              <a:rPr lang="en-GB" b="0" u="sng" dirty="0"/>
              <a:t>Working Paper 2: </a:t>
            </a:r>
            <a:r>
              <a:rPr lang="en-GB" b="0" dirty="0"/>
              <a:t>A mixed-method </a:t>
            </a:r>
            <a:r>
              <a:rPr lang="en-GB" dirty="0"/>
              <a:t>s</a:t>
            </a:r>
            <a:r>
              <a:rPr lang="en-GB" b="0" dirty="0"/>
              <a:t>tudy of exchange </a:t>
            </a:r>
            <a:r>
              <a:rPr lang="en-GB" dirty="0"/>
              <a:t>r</a:t>
            </a:r>
            <a:r>
              <a:rPr lang="en-GB" b="0" dirty="0"/>
              <a:t>ate </a:t>
            </a:r>
            <a:r>
              <a:rPr lang="en-GB" dirty="0"/>
              <a:t>d</a:t>
            </a:r>
            <a:r>
              <a:rPr lang="en-GB" b="0" dirty="0"/>
              <a:t>etermination in African LLMICs (</a:t>
            </a:r>
            <a:r>
              <a:rPr lang="en-GB" dirty="0" smtClean="0"/>
              <a:t>Anjelo; panel results</a:t>
            </a:r>
            <a:r>
              <a:rPr lang="en-GB" b="0" dirty="0" smtClean="0"/>
              <a:t>) </a:t>
            </a:r>
            <a:endParaRPr lang="en-GB" b="0" dirty="0"/>
          </a:p>
          <a:p>
            <a:pPr marL="0" indent="0">
              <a:buNone/>
            </a:pPr>
            <a:endParaRPr lang="en-GB" b="0" dirty="0"/>
          </a:p>
          <a:p>
            <a:endParaRPr lang="en-GB" b="0" dirty="0"/>
          </a:p>
          <a:p>
            <a:r>
              <a:rPr lang="en-GB" b="0" dirty="0"/>
              <a:t>Brief literature reviews and motivations &gt; Focus on Results </a:t>
            </a:r>
          </a:p>
          <a:p>
            <a:endParaRPr lang="en-GB" b="0" dirty="0"/>
          </a:p>
          <a:p>
            <a:r>
              <a:rPr lang="en-GB" b="0" dirty="0"/>
              <a:t>Policy Recommendations </a:t>
            </a:r>
          </a:p>
          <a:p>
            <a:endParaRPr lang="en-GB" dirty="0"/>
          </a:p>
        </p:txBody>
      </p:sp>
    </p:spTree>
    <p:extLst>
      <p:ext uri="{BB962C8B-B14F-4D97-AF65-F5344CB8AC3E}">
        <p14:creationId xmlns:p14="http://schemas.microsoft.com/office/powerpoint/2010/main" val="198036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46984"/>
          </a:xfrm>
        </p:spPr>
        <p:txBody>
          <a:bodyPr>
            <a:normAutofit/>
          </a:bodyPr>
          <a:lstStyle/>
          <a:p>
            <a:r>
              <a:rPr lang="en-GB" sz="2200" dirty="0"/>
              <a:t>Working Paper 1: Microstructure and Exchange Rate Management </a:t>
            </a:r>
            <a:r>
              <a:rPr lang="en-GB" dirty="0"/>
              <a:t/>
            </a:r>
            <a:br>
              <a:rPr lang="en-GB" dirty="0"/>
            </a:br>
            <a:r>
              <a:rPr lang="en-GB" sz="2200" b="1" dirty="0"/>
              <a:t>Motivation and Contribution </a:t>
            </a:r>
          </a:p>
        </p:txBody>
      </p:sp>
      <p:sp>
        <p:nvSpPr>
          <p:cNvPr id="3" name="Content Placeholder 2"/>
          <p:cNvSpPr>
            <a:spLocks noGrp="1"/>
          </p:cNvSpPr>
          <p:nvPr>
            <p:ph sz="quarter" idx="1"/>
          </p:nvPr>
        </p:nvSpPr>
        <p:spPr/>
        <p:txBody>
          <a:bodyPr>
            <a:normAutofit fontScale="92500" lnSpcReduction="10000"/>
          </a:bodyPr>
          <a:lstStyle/>
          <a:p>
            <a:r>
              <a:rPr lang="en-GB" dirty="0"/>
              <a:t>Microstructure Literature on Exchange Rate Determination (e.g. Lyons 2001, </a:t>
            </a:r>
            <a:r>
              <a:rPr lang="en-GB" dirty="0" err="1"/>
              <a:t>Sarno</a:t>
            </a:r>
            <a:r>
              <a:rPr lang="en-GB" dirty="0"/>
              <a:t> and Taylor 2001; de </a:t>
            </a:r>
            <a:r>
              <a:rPr lang="en-GB" dirty="0" err="1"/>
              <a:t>Grauwe</a:t>
            </a:r>
            <a:r>
              <a:rPr lang="en-GB" dirty="0"/>
              <a:t> and </a:t>
            </a:r>
            <a:r>
              <a:rPr lang="en-GB" dirty="0" err="1"/>
              <a:t>Grimaldi</a:t>
            </a:r>
            <a:r>
              <a:rPr lang="en-GB" dirty="0"/>
              <a:t>, 2006)</a:t>
            </a:r>
          </a:p>
          <a:p>
            <a:pPr lvl="1"/>
            <a:r>
              <a:rPr lang="en-GB" dirty="0"/>
              <a:t>Exchange rates determined by context and time specific buying and selling decisions of </a:t>
            </a:r>
            <a:r>
              <a:rPr lang="en-GB" u="sng" dirty="0"/>
              <a:t>heterogeneous agents </a:t>
            </a:r>
            <a:r>
              <a:rPr lang="en-GB" dirty="0"/>
              <a:t>in foreign exchange market </a:t>
            </a:r>
          </a:p>
          <a:p>
            <a:pPr lvl="1"/>
            <a:r>
              <a:rPr lang="en-GB" dirty="0"/>
              <a:t>Buying and selling decisions shaped by </a:t>
            </a:r>
            <a:r>
              <a:rPr lang="en-GB" u="sng" dirty="0"/>
              <a:t>institutional structure </a:t>
            </a:r>
            <a:r>
              <a:rPr lang="en-GB" dirty="0"/>
              <a:t>(organisation of FX market) and might be non-rational (behavioural finance)</a:t>
            </a:r>
          </a:p>
          <a:p>
            <a:pPr algn="just"/>
            <a:r>
              <a:rPr lang="en-GB" dirty="0"/>
              <a:t>But: Focus on developed foreign exchange markets and aggregate price dynamics </a:t>
            </a:r>
          </a:p>
          <a:p>
            <a:pPr marL="0" indent="0">
              <a:buNone/>
            </a:pPr>
            <a:endParaRPr lang="en-GB" dirty="0"/>
          </a:p>
          <a:p>
            <a:r>
              <a:rPr lang="en-GB" dirty="0"/>
              <a:t>Very limited and outdated literature on foreign exchange market microstructure in Low and Middle income countries (Canales-</a:t>
            </a:r>
            <a:r>
              <a:rPr lang="en-GB" dirty="0" err="1"/>
              <a:t>Kriljenko</a:t>
            </a:r>
            <a:r>
              <a:rPr lang="en-GB" dirty="0"/>
              <a:t> (2004) and </a:t>
            </a:r>
            <a:r>
              <a:rPr lang="en-GB" dirty="0" err="1"/>
              <a:t>Azam</a:t>
            </a:r>
            <a:r>
              <a:rPr lang="en-GB" dirty="0"/>
              <a:t> (2006) </a:t>
            </a:r>
          </a:p>
          <a:p>
            <a:pPr lvl="2"/>
            <a:r>
              <a:rPr lang="en-GB" dirty="0"/>
              <a:t>Not specifically on Africa nor LLMICs </a:t>
            </a:r>
          </a:p>
          <a:p>
            <a:pPr lvl="2"/>
            <a:r>
              <a:rPr lang="en-GB" dirty="0"/>
              <a:t>Survey-based </a:t>
            </a:r>
          </a:p>
          <a:p>
            <a:pPr lvl="2"/>
            <a:r>
              <a:rPr lang="en-GB" dirty="0"/>
              <a:t>Don’t consider interaction between macro-structures (productive and monetary/financial integration in world economy) and micro-structures, and exchange rate management  </a:t>
            </a:r>
          </a:p>
          <a:p>
            <a:pPr marL="355600" lvl="2" indent="0">
              <a:buNone/>
            </a:pPr>
            <a:endParaRPr lang="en-GB" dirty="0"/>
          </a:p>
        </p:txBody>
      </p:sp>
    </p:spTree>
    <p:extLst>
      <p:ext uri="{BB962C8B-B14F-4D97-AF65-F5344CB8AC3E}">
        <p14:creationId xmlns:p14="http://schemas.microsoft.com/office/powerpoint/2010/main" val="290699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GB" dirty="0"/>
              <a:t>13 semi-structured interviews with 17 foreign exchange market experts </a:t>
            </a:r>
          </a:p>
          <a:p>
            <a:r>
              <a:rPr lang="en-GB" dirty="0"/>
              <a:t>6 case study countries (Ghana, Kenya, Malawi, Sierra Leone, Uganda, and Zambia) and City of London </a:t>
            </a:r>
          </a:p>
          <a:p>
            <a:pPr lvl="1"/>
            <a:r>
              <a:rPr lang="en-GB" dirty="0"/>
              <a:t>Africa: 8 representatives from central banks, 3 representatives from commercial banks, one asset managers, and 3 experts from research institutions and development agencies </a:t>
            </a:r>
          </a:p>
          <a:p>
            <a:pPr lvl="1"/>
            <a:r>
              <a:rPr lang="en-GB" dirty="0"/>
              <a:t>London: One frontier market asset manager and one chief economist at a major international bank specialising in frontier markets in the City of London </a:t>
            </a:r>
          </a:p>
          <a:p>
            <a:r>
              <a:rPr lang="en-GB" dirty="0"/>
              <a:t>Three areas of investigation: (1) Foreign exchange determinants and main flows; (2) Microstructure (organisation, instruments, actors); (3) Exchange rate management </a:t>
            </a:r>
          </a:p>
          <a:p>
            <a:pPr marL="0" indent="0">
              <a:buNone/>
            </a:pPr>
            <a:endParaRPr lang="en-GB" dirty="0"/>
          </a:p>
          <a:p>
            <a:r>
              <a:rPr lang="en-GB" dirty="0"/>
              <a:t>Zoom</a:t>
            </a:r>
          </a:p>
          <a:p>
            <a:r>
              <a:rPr lang="en-GB" dirty="0"/>
              <a:t>Coded with </a:t>
            </a:r>
            <a:r>
              <a:rPr lang="en-GB" dirty="0" err="1"/>
              <a:t>Nvivo</a:t>
            </a:r>
            <a:endParaRPr lang="en-GB" dirty="0"/>
          </a:p>
          <a:p>
            <a:pPr algn="just"/>
            <a:r>
              <a:rPr lang="en-GB" dirty="0"/>
              <a:t>Qualitative study: </a:t>
            </a:r>
            <a:r>
              <a:rPr lang="en-GB" b="0" dirty="0"/>
              <a:t>Focus on uncovering unique features of selected African foreign exchange markets rather than statistical significance </a:t>
            </a:r>
          </a:p>
          <a:p>
            <a:pPr lvl="1"/>
            <a:r>
              <a:rPr lang="en-US" dirty="0"/>
              <a:t>Key issues and themes, and develop concepts and theorize based on the concrete realities of economic agents </a:t>
            </a:r>
            <a:endParaRPr lang="es-MX" dirty="0"/>
          </a:p>
          <a:p>
            <a:endParaRPr lang="es-MX" dirty="0"/>
          </a:p>
          <a:p>
            <a:endParaRPr lang="en-GB" dirty="0"/>
          </a:p>
          <a:p>
            <a:endParaRPr lang="en-GB" dirty="0"/>
          </a:p>
        </p:txBody>
      </p:sp>
      <p:sp>
        <p:nvSpPr>
          <p:cNvPr id="6" name="Title 1"/>
          <p:cNvSpPr>
            <a:spLocks noGrp="1"/>
          </p:cNvSpPr>
          <p:nvPr>
            <p:ph type="title"/>
          </p:nvPr>
        </p:nvSpPr>
        <p:spPr/>
        <p:txBody>
          <a:bodyPr>
            <a:normAutofit fontScale="90000"/>
          </a:bodyPr>
          <a:lstStyle/>
          <a:p>
            <a:r>
              <a:rPr lang="en-GB" sz="2200" dirty="0"/>
              <a:t>Working Paper 1: Microstructure and Exchange Rate Management </a:t>
            </a:r>
            <a:r>
              <a:rPr lang="en-GB" dirty="0"/>
              <a:t/>
            </a:r>
            <a:br>
              <a:rPr lang="en-GB" dirty="0"/>
            </a:br>
            <a:r>
              <a:rPr lang="en-GB" sz="2200" b="1" dirty="0"/>
              <a:t>Methodology </a:t>
            </a:r>
          </a:p>
        </p:txBody>
      </p:sp>
    </p:spTree>
    <p:extLst>
      <p:ext uri="{BB962C8B-B14F-4D97-AF65-F5344CB8AC3E}">
        <p14:creationId xmlns:p14="http://schemas.microsoft.com/office/powerpoint/2010/main" val="48322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5228" y="1338620"/>
            <a:ext cx="8496300" cy="4248000"/>
          </a:xfrm>
        </p:spPr>
        <p:txBody>
          <a:bodyPr>
            <a:normAutofit lnSpcReduction="10000"/>
          </a:bodyPr>
          <a:lstStyle/>
          <a:p>
            <a:r>
              <a:rPr lang="en-GB" b="0" dirty="0"/>
              <a:t>All respondents pointed to the most significant </a:t>
            </a:r>
            <a:r>
              <a:rPr lang="en-GB" dirty="0"/>
              <a:t>balance of payments flows</a:t>
            </a:r>
            <a:r>
              <a:rPr lang="en-GB" b="0" dirty="0"/>
              <a:t>.</a:t>
            </a:r>
          </a:p>
          <a:p>
            <a:r>
              <a:rPr lang="en-GB" b="0" dirty="0"/>
              <a:t>For all countries </a:t>
            </a:r>
            <a:r>
              <a:rPr lang="en-GB" dirty="0"/>
              <a:t>traditional agricultural and mining exports </a:t>
            </a:r>
            <a:r>
              <a:rPr lang="en-GB" b="0" dirty="0"/>
              <a:t>continue to represent an important source of foreign exchange. Some also export oil. Most countries’ exports remain concentrated in a few export commodities. </a:t>
            </a:r>
          </a:p>
          <a:p>
            <a:r>
              <a:rPr lang="en-GB" dirty="0"/>
              <a:t>Remittances and tourism </a:t>
            </a:r>
            <a:r>
              <a:rPr lang="en-GB" b="0" dirty="0"/>
              <a:t>were mentioned as an important source and foreign donor flows (which have decreased over recent years). </a:t>
            </a:r>
          </a:p>
          <a:p>
            <a:pPr algn="just"/>
            <a:r>
              <a:rPr lang="en-GB" dirty="0"/>
              <a:t>Financial flows</a:t>
            </a:r>
            <a:r>
              <a:rPr lang="en-GB" b="0" dirty="0"/>
              <a:t>. </a:t>
            </a:r>
            <a:r>
              <a:rPr lang="es-MX" b="0" dirty="0"/>
              <a:t>In countries like Ghana and Uganda, offshore players such as portfolio investors, foreign multinationals, and international banks have an active role. </a:t>
            </a:r>
          </a:p>
          <a:p>
            <a:pPr lvl="1"/>
            <a:r>
              <a:rPr lang="es-MX" dirty="0"/>
              <a:t>Ghana-&gt; non-resident investors and institutional investors play an important role as these actors are particularly active in the Eurobond market and the local currency bond market. </a:t>
            </a:r>
          </a:p>
          <a:p>
            <a:pPr lvl="1"/>
            <a:r>
              <a:rPr lang="es-MX" dirty="0"/>
              <a:t>Uganda -&gt; offshore investors play a key role in the local bond market. </a:t>
            </a:r>
            <a:endParaRPr lang="es-MX" dirty="0" smtClean="0"/>
          </a:p>
          <a:p>
            <a:r>
              <a:rPr lang="en-GB" dirty="0"/>
              <a:t>Other important drivers </a:t>
            </a:r>
            <a:r>
              <a:rPr lang="en-GB" b="0" dirty="0"/>
              <a:t>of the exchange rate mentioned in the case studies </a:t>
            </a:r>
            <a:r>
              <a:rPr lang="en-GB" b="0" dirty="0" smtClean="0"/>
              <a:t>include: the </a:t>
            </a:r>
            <a:r>
              <a:rPr lang="en-GB" b="0" dirty="0"/>
              <a:t>fiscal situation and government debt and borrowing, external debt, inflation, monetary policy, and the political cycle.</a:t>
            </a:r>
          </a:p>
          <a:p>
            <a:endParaRPr lang="en-GB" dirty="0"/>
          </a:p>
          <a:p>
            <a:endParaRPr lang="en-GB" dirty="0"/>
          </a:p>
        </p:txBody>
      </p:sp>
      <p:sp>
        <p:nvSpPr>
          <p:cNvPr id="6" name="Title 1"/>
          <p:cNvSpPr>
            <a:spLocks noGrp="1"/>
          </p:cNvSpPr>
          <p:nvPr>
            <p:ph type="title"/>
          </p:nvPr>
        </p:nvSpPr>
        <p:spPr>
          <a:xfrm>
            <a:off x="315228" y="216000"/>
            <a:ext cx="6452772" cy="792000"/>
          </a:xfrm>
        </p:spPr>
        <p:txBody>
          <a:bodyPr>
            <a:normAutofit fontScale="90000"/>
          </a:bodyPr>
          <a:lstStyle/>
          <a:p>
            <a:r>
              <a:rPr lang="en-GB" sz="2200" dirty="0"/>
              <a:t>Working Paper 1: Microstructure and Exchange Rate Management </a:t>
            </a:r>
            <a:r>
              <a:rPr lang="en-GB" dirty="0"/>
              <a:t/>
            </a:r>
            <a:br>
              <a:rPr lang="en-GB" dirty="0"/>
            </a:br>
            <a:r>
              <a:rPr lang="en-GB" sz="2200" b="1" dirty="0" smtClean="0"/>
              <a:t>Results 1: Exchange Rate Fundamentals and Drivers  </a:t>
            </a:r>
            <a:endParaRPr lang="en-GB" sz="2200" b="1" dirty="0"/>
          </a:p>
        </p:txBody>
      </p:sp>
    </p:spTree>
    <p:extLst>
      <p:ext uri="{BB962C8B-B14F-4D97-AF65-F5344CB8AC3E}">
        <p14:creationId xmlns:p14="http://schemas.microsoft.com/office/powerpoint/2010/main" val="184466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GB" dirty="0"/>
          </a:p>
          <a:p>
            <a:r>
              <a:rPr lang="en-GB" dirty="0"/>
              <a:t>Most countries functioning interbank market</a:t>
            </a:r>
          </a:p>
          <a:p>
            <a:pPr lvl="1"/>
            <a:r>
              <a:rPr lang="en-GB" dirty="0"/>
              <a:t>Development of electronic trading in most countries (with some variation).</a:t>
            </a:r>
          </a:p>
          <a:p>
            <a:pPr lvl="1"/>
            <a:r>
              <a:rPr lang="en-GB" dirty="0"/>
              <a:t>Existence of brokers still very limited </a:t>
            </a:r>
          </a:p>
          <a:p>
            <a:pPr marL="177800" lvl="1" indent="0">
              <a:buNone/>
            </a:pPr>
            <a:endParaRPr lang="en-GB" dirty="0"/>
          </a:p>
          <a:p>
            <a:r>
              <a:rPr lang="en-GB" dirty="0"/>
              <a:t>Seasonal, volatile, and “lumpy” foreign exchange market liquidity </a:t>
            </a:r>
          </a:p>
          <a:p>
            <a:pPr marL="0" indent="0">
              <a:buNone/>
            </a:pPr>
            <a:endParaRPr lang="en-GB" dirty="0"/>
          </a:p>
          <a:p>
            <a:r>
              <a:rPr lang="en-GB" dirty="0"/>
              <a:t>Dependence on volatile and seasonal export commodities undermines development of interbank market (Sierra Leone, Malawi)</a:t>
            </a:r>
          </a:p>
          <a:p>
            <a:pPr lvl="1"/>
            <a:r>
              <a:rPr lang="en-GB" dirty="0"/>
              <a:t>Lumpiness and uncertainty about flows creates hoarding behaviour by foreign exchange market actors </a:t>
            </a:r>
          </a:p>
          <a:p>
            <a:pPr lvl="1"/>
            <a:r>
              <a:rPr lang="en-GB" dirty="0"/>
              <a:t>Parallel market </a:t>
            </a:r>
          </a:p>
        </p:txBody>
      </p:sp>
      <p:sp>
        <p:nvSpPr>
          <p:cNvPr id="6" name="Title 1"/>
          <p:cNvSpPr>
            <a:spLocks noGrp="1"/>
          </p:cNvSpPr>
          <p:nvPr>
            <p:ph type="title"/>
          </p:nvPr>
        </p:nvSpPr>
        <p:spPr/>
        <p:txBody>
          <a:bodyPr>
            <a:normAutofit fontScale="90000"/>
          </a:bodyPr>
          <a:lstStyle/>
          <a:p>
            <a:r>
              <a:rPr lang="en-GB" sz="2200" dirty="0"/>
              <a:t>Working Paper 1: Microstructure and Exchange Rate Management </a:t>
            </a:r>
            <a:r>
              <a:rPr lang="en-GB" dirty="0"/>
              <a:t/>
            </a:r>
            <a:br>
              <a:rPr lang="en-GB" dirty="0"/>
            </a:br>
            <a:r>
              <a:rPr lang="en-GB" sz="2200" b="1" dirty="0"/>
              <a:t>Results 2: Microstructure - Organisation</a:t>
            </a:r>
          </a:p>
        </p:txBody>
      </p:sp>
    </p:spTree>
    <p:extLst>
      <p:ext uri="{BB962C8B-B14F-4D97-AF65-F5344CB8AC3E}">
        <p14:creationId xmlns:p14="http://schemas.microsoft.com/office/powerpoint/2010/main" val="211995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endParaRPr lang="en-GB" dirty="0"/>
          </a:p>
          <a:p>
            <a:r>
              <a:rPr lang="en-GB" dirty="0"/>
              <a:t>Dominated by </a:t>
            </a:r>
            <a:r>
              <a:rPr lang="en-GB" b="1" dirty="0"/>
              <a:t>US Dollar spot </a:t>
            </a:r>
            <a:r>
              <a:rPr lang="en-GB" dirty="0"/>
              <a:t>operations in particular in less liquid and highly import dependent markets</a:t>
            </a:r>
          </a:p>
          <a:p>
            <a:endParaRPr lang="en-GB" dirty="0"/>
          </a:p>
          <a:p>
            <a:r>
              <a:rPr lang="en-GB" dirty="0"/>
              <a:t>Some development of derivatives market (forwards and FX swaps)</a:t>
            </a:r>
          </a:p>
          <a:p>
            <a:pPr lvl="1"/>
            <a:r>
              <a:rPr lang="en-GB" dirty="0"/>
              <a:t>Forwards for hedging; swaps for funding</a:t>
            </a:r>
          </a:p>
          <a:p>
            <a:pPr lvl="1"/>
            <a:r>
              <a:rPr lang="en-GB" dirty="0"/>
              <a:t>Swaps allows banks to act as counterparties to foreign investors (Uganda)</a:t>
            </a:r>
          </a:p>
          <a:p>
            <a:pPr marL="177800" lvl="1" indent="0">
              <a:buNone/>
            </a:pPr>
            <a:r>
              <a:rPr lang="en-GB" dirty="0"/>
              <a:t> </a:t>
            </a:r>
          </a:p>
          <a:p>
            <a:r>
              <a:rPr lang="en-GB" dirty="0"/>
              <a:t>All trade and many financial transactions denominated in Dollar which maintains dominance of American currency (latent risk or actual currency substitution) </a:t>
            </a:r>
          </a:p>
        </p:txBody>
      </p:sp>
      <p:sp>
        <p:nvSpPr>
          <p:cNvPr id="5" name="Title 1"/>
          <p:cNvSpPr>
            <a:spLocks noGrp="1"/>
          </p:cNvSpPr>
          <p:nvPr>
            <p:ph type="title"/>
          </p:nvPr>
        </p:nvSpPr>
        <p:spPr/>
        <p:txBody>
          <a:bodyPr>
            <a:normAutofit fontScale="90000"/>
          </a:bodyPr>
          <a:lstStyle/>
          <a:p>
            <a:r>
              <a:rPr lang="en-GB" sz="2200" dirty="0"/>
              <a:t>Working Paper 1: Microstructure and Exchange Rate Management </a:t>
            </a:r>
            <a:r>
              <a:rPr lang="en-GB" dirty="0"/>
              <a:t/>
            </a:r>
            <a:br>
              <a:rPr lang="en-GB" dirty="0"/>
            </a:br>
            <a:r>
              <a:rPr lang="en-GB" sz="2200" b="1" dirty="0"/>
              <a:t>Results 2: Microstructure – Instruments </a:t>
            </a:r>
          </a:p>
        </p:txBody>
      </p:sp>
    </p:spTree>
    <p:extLst>
      <p:ext uri="{BB962C8B-B14F-4D97-AF65-F5344CB8AC3E}">
        <p14:creationId xmlns:p14="http://schemas.microsoft.com/office/powerpoint/2010/main" val="2075762736"/>
      </p:ext>
    </p:extLst>
  </p:cSld>
  <p:clrMapOvr>
    <a:masterClrMapping/>
  </p:clrMapOvr>
</p:sld>
</file>

<file path=ppt/theme/theme1.xml><?xml version="1.0" encoding="utf-8"?>
<a:theme xmlns:a="http://schemas.openxmlformats.org/drawingml/2006/main" name="Office Theme">
  <a:themeElements>
    <a:clrScheme name="LUBS Undergraduate Colours">
      <a:dk1>
        <a:srgbClr val="000000"/>
      </a:dk1>
      <a:lt1>
        <a:srgbClr val="FFFFFF"/>
      </a:lt1>
      <a:dk2>
        <a:srgbClr val="000000"/>
      </a:dk2>
      <a:lt2>
        <a:srgbClr val="FFFFFF"/>
      </a:lt2>
      <a:accent1>
        <a:srgbClr val="7AB51D"/>
      </a:accent1>
      <a:accent2>
        <a:srgbClr val="487218"/>
      </a:accent2>
      <a:accent3>
        <a:srgbClr val="2A4A0F"/>
      </a:accent3>
      <a:accent4>
        <a:srgbClr val="E4F0D2"/>
      </a:accent4>
      <a:accent5>
        <a:srgbClr val="B6C7A3"/>
      </a:accent5>
      <a:accent6>
        <a:srgbClr val="7F926F"/>
      </a:accent6>
      <a:hlink>
        <a:srgbClr val="487218"/>
      </a:hlink>
      <a:folHlink>
        <a:srgbClr val="7AB5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82F596DCED5F46B6EA85690F6C95FF" ma:contentTypeVersion="14" ma:contentTypeDescription="Create a new document." ma:contentTypeScope="" ma:versionID="6bca22b538142f8e9f6bb9a106fe4f5c">
  <xsd:schema xmlns:xsd="http://www.w3.org/2001/XMLSchema" xmlns:xs="http://www.w3.org/2001/XMLSchema" xmlns:p="http://schemas.microsoft.com/office/2006/metadata/properties" xmlns:ns3="eae82cf0-e959-40c1-a86d-9de1541f13b9" xmlns:ns4="70c94415-ce79-49cb-be9e-55305b742718" targetNamespace="http://schemas.microsoft.com/office/2006/metadata/properties" ma:root="true" ma:fieldsID="28a65df8f04f9a262a4c1d06def4544b" ns3:_="" ns4:_="">
    <xsd:import namespace="eae82cf0-e959-40c1-a86d-9de1541f13b9"/>
    <xsd:import namespace="70c94415-ce79-49cb-be9e-55305b74271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82cf0-e959-40c1-a86d-9de1541f13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c94415-ce79-49cb-be9e-55305b7427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096781-BAD1-4860-A9F0-D539AC43AC70}">
  <ds:schemaRefs>
    <ds:schemaRef ds:uri="70c94415-ce79-49cb-be9e-55305b742718"/>
    <ds:schemaRef ds:uri="http://schemas.microsoft.com/office/2006/documentManagement/types"/>
    <ds:schemaRef ds:uri="http://purl.org/dc/terms/"/>
    <ds:schemaRef ds:uri="http://schemas.openxmlformats.org/package/2006/metadata/core-properties"/>
    <ds:schemaRef ds:uri="eae82cf0-e959-40c1-a86d-9de1541f13b9"/>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EF4BEDD-0D2E-499F-A627-6B5114CFB18F}">
  <ds:schemaRefs>
    <ds:schemaRef ds:uri="http://schemas.microsoft.com/sharepoint/v3/contenttype/forms"/>
  </ds:schemaRefs>
</ds:datastoreItem>
</file>

<file path=customXml/itemProps3.xml><?xml version="1.0" encoding="utf-8"?>
<ds:datastoreItem xmlns:ds="http://schemas.openxmlformats.org/officeDocument/2006/customXml" ds:itemID="{4A7D5765-9DCD-4E8E-B30B-DB81BE8E2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82cf0-e959-40c1-a86d-9de1541f13b9"/>
    <ds:schemaRef ds:uri="70c94415-ce79-49cb-be9e-55305b7427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1541</TotalTime>
  <Words>6197</Words>
  <Application>Microsoft Office PowerPoint</Application>
  <PresentationFormat>On-screen Show (4:3)</PresentationFormat>
  <Paragraphs>2039</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Geneva</vt:lpstr>
      <vt:lpstr>Times New Roman</vt:lpstr>
      <vt:lpstr>Office Theme</vt:lpstr>
      <vt:lpstr>Exchange Rate Determination in Low and Lower-Middle Income Countries: The Case of Sub-Saharan Africa  Annina Kaltenbrunner, Leeds University Business School, a.kaltenbrunner@leeds.ac.uk  Daniel Perez Ruiz, Leeds University Business School, bndapr@leeds.ac.uk  Anjelo Okot, Leeds University Business School and Central Bank of Uganda, bn15ao@leeds.ac.uk</vt:lpstr>
      <vt:lpstr>Background</vt:lpstr>
      <vt:lpstr>Background</vt:lpstr>
      <vt:lpstr>Outline</vt:lpstr>
      <vt:lpstr>Working Paper 1: Microstructure and Exchange Rate Management  Motivation and Contribution </vt:lpstr>
      <vt:lpstr>Working Paper 1: Microstructure and Exchange Rate Management  Methodology </vt:lpstr>
      <vt:lpstr>Working Paper 1: Microstructure and Exchange Rate Management  Results 1: Exchange Rate Fundamentals and Drivers  </vt:lpstr>
      <vt:lpstr>Working Paper 1: Microstructure and Exchange Rate Management  Results 2: Microstructure - Organisation</vt:lpstr>
      <vt:lpstr>Working Paper 1: Microstructure and Exchange Rate Management  Results 2: Microstructure – Instruments </vt:lpstr>
      <vt:lpstr>Working Paper 1: Microstructure and Exchange Rate Management  Results 2: Microstructure – Actors </vt:lpstr>
      <vt:lpstr>Working Paper 1: Microstructure and Exchange Rate Management  Results 2: Microstructure – Inefficiencies </vt:lpstr>
      <vt:lpstr>Working Paper 1: Microstructure and Exchange Rate Management  Results 2: Microstructure – Inefficiencies </vt:lpstr>
      <vt:lpstr>Working Paper 1: Microstructure and Exchange Rate Management  Results 3: Central Bank Operations – Exchange Rate Regime</vt:lpstr>
      <vt:lpstr>Working Paper 1: Microstructure and Exchange Rate Management  Results 3: Central Bank Operations – Reasons for Interventions</vt:lpstr>
      <vt:lpstr>Working Paper 1: Microstructure and Exchange Rate Management  Results 3: Central Bank Operations – Instruments of Intervention </vt:lpstr>
      <vt:lpstr>Working Paper 2: Panel-data estimation   Motivation and Contribution </vt:lpstr>
      <vt:lpstr>Working Paper 2: Panel-data estimation   Methodology – Panel techniques  </vt:lpstr>
      <vt:lpstr>Working Paper 2: Panel-data estimation   Methodology – Pre-Tests  </vt:lpstr>
      <vt:lpstr>Working Paper 2: Panel-data estimation   Data and Estimation Strategy </vt:lpstr>
      <vt:lpstr>Working Paper 2: Panel-data estimation   Results: AMG and Exchange Rate Level </vt:lpstr>
      <vt:lpstr>PowerPoint Presentation</vt:lpstr>
      <vt:lpstr>Working Paper 2: Panel-data estimation   Results: AMG and Exchange Rate Volatility </vt:lpstr>
      <vt:lpstr>PowerPoint Presentation</vt:lpstr>
      <vt:lpstr>PowerPoint Presentation</vt:lpstr>
      <vt:lpstr> Panel Estimation of Currency  Crash Risk- 25th Quantile</vt:lpstr>
      <vt:lpstr>Panel Quantile Estimation of Crash Risk- 75th Quantile</vt:lpstr>
      <vt:lpstr>PowerPoint Presentation</vt:lpstr>
      <vt:lpstr>Conclusion</vt:lpstr>
      <vt:lpstr>Policy Recommendations</vt:lpstr>
      <vt:lpstr>Policy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Wilson</dc:creator>
  <cp:lastModifiedBy>ROSSIGNOL Bruno</cp:lastModifiedBy>
  <cp:revision>125</cp:revision>
  <dcterms:created xsi:type="dcterms:W3CDTF">2017-11-14T11:10:02Z</dcterms:created>
  <dcterms:modified xsi:type="dcterms:W3CDTF">2022-03-07T09:55:35Z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0x0101004F82F596DCED5F46B6EA85690F6C95FF</vt:lpwstr>
  </property>
</Properties>
</file>